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0" r:id="rId31"/>
    <p:sldId id="291" r:id="rId32"/>
    <p:sldId id="285" r:id="rId33"/>
    <p:sldId id="286" r:id="rId34"/>
    <p:sldId id="287" r:id="rId35"/>
    <p:sldId id="288" r:id="rId36"/>
    <p:sldId id="289" r:id="rId37"/>
  </p:sldIdLst>
  <p:sldSz cx="18288000" cy="10287000"/>
  <p:notesSz cx="6858000" cy="9144000"/>
  <p:embeddedFontLst>
    <p:embeddedFont>
      <p:font typeface="Arial Bold" panose="020B0704020202020204" pitchFamily="34" charset="0"/>
      <p:regular r:id="rId38"/>
      <p:bold r:id="rId39"/>
    </p:embeddedFont>
    <p:embeddedFont>
      <p:font typeface="Calibri (MS)" panose="020B0604020202020204" charset="0"/>
      <p:regular r:id="rId40"/>
    </p:embeddedFont>
    <p:embeddedFont>
      <p:font typeface="Calibri (MS)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grpSp>
        <p:nvGrpSpPr>
          <p:cNvPr id="2" name="Group 2"/>
          <p:cNvGrpSpPr/>
          <p:nvPr/>
        </p:nvGrpSpPr>
        <p:grpSpPr>
          <a:xfrm>
            <a:off x="14643132" y="370513"/>
            <a:ext cx="2952967" cy="786137"/>
            <a:chOff x="0" y="0"/>
            <a:chExt cx="3937289" cy="1048183"/>
          </a:xfrm>
        </p:grpSpPr>
        <p:sp>
          <p:nvSpPr>
            <p:cNvPr id="3" name="Freeform 3"/>
            <p:cNvSpPr/>
            <p:nvPr/>
          </p:nvSpPr>
          <p:spPr>
            <a:xfrm>
              <a:off x="0" y="0"/>
              <a:ext cx="3937254" cy="1048131"/>
            </a:xfrm>
            <a:custGeom>
              <a:avLst/>
              <a:gdLst/>
              <a:ahLst/>
              <a:cxnLst/>
              <a:rect l="l" t="t" r="r" b="b"/>
              <a:pathLst>
                <a:path w="3937254" h="1048131">
                  <a:moveTo>
                    <a:pt x="0" y="0"/>
                  </a:moveTo>
                  <a:lnTo>
                    <a:pt x="3937254" y="0"/>
                  </a:lnTo>
                  <a:lnTo>
                    <a:pt x="3937254" y="1048131"/>
                  </a:lnTo>
                  <a:lnTo>
                    <a:pt x="0" y="1048131"/>
                  </a:lnTo>
                  <a:lnTo>
                    <a:pt x="0" y="0"/>
                  </a:lnTo>
                  <a:close/>
                </a:path>
              </a:pathLst>
            </a:custGeom>
            <a:blipFill>
              <a:blip r:embed="rId2"/>
              <a:stretch>
                <a:fillRect b="-23122"/>
              </a:stretch>
            </a:blipFill>
          </p:spPr>
        </p:sp>
      </p:grpSp>
      <p:sp>
        <p:nvSpPr>
          <p:cNvPr id="4" name="Freeform 4"/>
          <p:cNvSpPr/>
          <p:nvPr/>
        </p:nvSpPr>
        <p:spPr>
          <a:xfrm>
            <a:off x="915806" y="605937"/>
            <a:ext cx="2513353" cy="315288"/>
          </a:xfrm>
          <a:custGeom>
            <a:avLst/>
            <a:gdLst/>
            <a:ahLst/>
            <a:cxnLst/>
            <a:rect l="l" t="t" r="r" b="b"/>
            <a:pathLst>
              <a:path w="2513353" h="315288">
                <a:moveTo>
                  <a:pt x="0" y="0"/>
                </a:moveTo>
                <a:lnTo>
                  <a:pt x="2513353" y="0"/>
                </a:lnTo>
                <a:lnTo>
                  <a:pt x="2513353" y="315288"/>
                </a:lnTo>
                <a:lnTo>
                  <a:pt x="0" y="315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558689" y="3788820"/>
            <a:ext cx="15170622" cy="847725"/>
          </a:xfrm>
          <a:prstGeom prst="rect">
            <a:avLst/>
          </a:prstGeom>
        </p:spPr>
        <p:txBody>
          <a:bodyPr lIns="0" tIns="0" rIns="0" bIns="0" rtlCol="0" anchor="t">
            <a:spAutoFit/>
          </a:bodyPr>
          <a:lstStyle/>
          <a:p>
            <a:pPr algn="l">
              <a:lnSpc>
                <a:spcPts val="6479"/>
              </a:lnSpc>
            </a:pPr>
            <a:r>
              <a:rPr lang="en-US" sz="5399" b="1">
                <a:solidFill>
                  <a:srgbClr val="FFFFFF"/>
                </a:solidFill>
                <a:latin typeface="Arial Bold"/>
                <a:ea typeface="Arial Bold"/>
                <a:cs typeface="Arial Bold"/>
                <a:sym typeface="Arial Bold"/>
              </a:rPr>
              <a:t>Factory 360  –  Real-Time Intelligence Platform</a:t>
            </a:r>
          </a:p>
        </p:txBody>
      </p:sp>
      <p:grpSp>
        <p:nvGrpSpPr>
          <p:cNvPr id="6" name="Group 6"/>
          <p:cNvGrpSpPr/>
          <p:nvPr/>
        </p:nvGrpSpPr>
        <p:grpSpPr>
          <a:xfrm>
            <a:off x="1558689" y="6552907"/>
            <a:ext cx="9067500" cy="744382"/>
            <a:chOff x="0" y="0"/>
            <a:chExt cx="12090000" cy="992510"/>
          </a:xfrm>
        </p:grpSpPr>
        <p:sp>
          <p:nvSpPr>
            <p:cNvPr id="7" name="Freeform 7"/>
            <p:cNvSpPr/>
            <p:nvPr/>
          </p:nvSpPr>
          <p:spPr>
            <a:xfrm>
              <a:off x="0" y="0"/>
              <a:ext cx="12090000" cy="992510"/>
            </a:xfrm>
            <a:custGeom>
              <a:avLst/>
              <a:gdLst/>
              <a:ahLst/>
              <a:cxnLst/>
              <a:rect l="l" t="t" r="r" b="b"/>
              <a:pathLst>
                <a:path w="12090000" h="992510">
                  <a:moveTo>
                    <a:pt x="0" y="0"/>
                  </a:moveTo>
                  <a:lnTo>
                    <a:pt x="12090000" y="0"/>
                  </a:lnTo>
                  <a:lnTo>
                    <a:pt x="12090000" y="992510"/>
                  </a:lnTo>
                  <a:lnTo>
                    <a:pt x="0" y="992510"/>
                  </a:lnTo>
                  <a:close/>
                </a:path>
              </a:pathLst>
            </a:custGeom>
            <a:solidFill>
              <a:srgbClr val="000000">
                <a:alpha val="0"/>
              </a:srgbClr>
            </a:solidFill>
          </p:spPr>
        </p:sp>
        <p:sp>
          <p:nvSpPr>
            <p:cNvPr id="8" name="TextBox 8"/>
            <p:cNvSpPr txBox="1"/>
            <p:nvPr/>
          </p:nvSpPr>
          <p:spPr>
            <a:xfrm>
              <a:off x="0" y="-76200"/>
              <a:ext cx="12090000" cy="1068710"/>
            </a:xfrm>
            <a:prstGeom prst="rect">
              <a:avLst/>
            </a:prstGeom>
          </p:spPr>
          <p:txBody>
            <a:bodyPr lIns="0" tIns="0" rIns="0" bIns="0" rtlCol="0" anchor="ctr"/>
            <a:lstStyle/>
            <a:p>
              <a:pPr algn="l">
                <a:lnSpc>
                  <a:spcPts val="4439"/>
                </a:lnSpc>
              </a:pPr>
              <a:r>
                <a:rPr lang="en-US" sz="3699">
                  <a:solidFill>
                    <a:srgbClr val="00B3E3"/>
                  </a:solidFill>
                  <a:latin typeface="Calibri (MS)"/>
                  <a:ea typeface="Calibri (MS)"/>
                  <a:cs typeface="Calibri (MS)"/>
                  <a:sym typeface="Calibri (MS)"/>
                </a:rPr>
                <a:t>SIC 7</a:t>
              </a:r>
            </a:p>
          </p:txBody>
        </p:sp>
      </p:grpSp>
      <p:grpSp>
        <p:nvGrpSpPr>
          <p:cNvPr id="9" name="Group 9"/>
          <p:cNvGrpSpPr/>
          <p:nvPr/>
        </p:nvGrpSpPr>
        <p:grpSpPr>
          <a:xfrm>
            <a:off x="1558689" y="7297290"/>
            <a:ext cx="2356650" cy="664136"/>
            <a:chOff x="0" y="0"/>
            <a:chExt cx="3142200" cy="885515"/>
          </a:xfrm>
        </p:grpSpPr>
        <p:sp>
          <p:nvSpPr>
            <p:cNvPr id="10" name="Freeform 10"/>
            <p:cNvSpPr/>
            <p:nvPr/>
          </p:nvSpPr>
          <p:spPr>
            <a:xfrm>
              <a:off x="0" y="0"/>
              <a:ext cx="3142200" cy="885515"/>
            </a:xfrm>
            <a:custGeom>
              <a:avLst/>
              <a:gdLst/>
              <a:ahLst/>
              <a:cxnLst/>
              <a:rect l="l" t="t" r="r" b="b"/>
              <a:pathLst>
                <a:path w="3142200" h="885515">
                  <a:moveTo>
                    <a:pt x="0" y="0"/>
                  </a:moveTo>
                  <a:lnTo>
                    <a:pt x="3142200" y="0"/>
                  </a:lnTo>
                  <a:lnTo>
                    <a:pt x="3142200" y="885515"/>
                  </a:lnTo>
                  <a:lnTo>
                    <a:pt x="0" y="885515"/>
                  </a:lnTo>
                  <a:close/>
                </a:path>
              </a:pathLst>
            </a:custGeom>
            <a:solidFill>
              <a:srgbClr val="000000">
                <a:alpha val="0"/>
              </a:srgbClr>
            </a:solidFill>
          </p:spPr>
        </p:sp>
        <p:sp>
          <p:nvSpPr>
            <p:cNvPr id="11" name="TextBox 11"/>
            <p:cNvSpPr txBox="1"/>
            <p:nvPr/>
          </p:nvSpPr>
          <p:spPr>
            <a:xfrm>
              <a:off x="0" y="-19050"/>
              <a:ext cx="3142200" cy="904565"/>
            </a:xfrm>
            <a:prstGeom prst="rect">
              <a:avLst/>
            </a:prstGeom>
          </p:spPr>
          <p:txBody>
            <a:bodyPr lIns="0" tIns="0" rIns="0" bIns="0" rtlCol="0" anchor="ctr"/>
            <a:lstStyle/>
            <a:p>
              <a:pPr algn="l">
                <a:lnSpc>
                  <a:spcPts val="3899"/>
                </a:lnSpc>
              </a:pPr>
              <a:r>
                <a:rPr lang="en-US" sz="3249">
                  <a:solidFill>
                    <a:srgbClr val="00B3E3"/>
                  </a:solidFill>
                  <a:latin typeface="Arial"/>
                  <a:ea typeface="Arial"/>
                  <a:cs typeface="Arial"/>
                  <a:sym typeface="Arial"/>
                </a:rPr>
                <a:t>BD Course</a:t>
              </a:r>
            </a:p>
          </p:txBody>
        </p:sp>
      </p:grpSp>
      <p:sp>
        <p:nvSpPr>
          <p:cNvPr id="12" name="TextBox 12"/>
          <p:cNvSpPr txBox="1"/>
          <p:nvPr/>
        </p:nvSpPr>
        <p:spPr>
          <a:xfrm>
            <a:off x="1558689" y="7885226"/>
            <a:ext cx="747117" cy="638175"/>
          </a:xfrm>
          <a:prstGeom prst="rect">
            <a:avLst/>
          </a:prstGeom>
        </p:spPr>
        <p:txBody>
          <a:bodyPr lIns="0" tIns="0" rIns="0" bIns="0" rtlCol="0" anchor="t">
            <a:spAutoFit/>
          </a:bodyPr>
          <a:lstStyle/>
          <a:p>
            <a:pPr algn="l">
              <a:lnSpc>
                <a:spcPts val="4439"/>
              </a:lnSpc>
            </a:pPr>
            <a:r>
              <a:rPr lang="en-US" sz="3699">
                <a:solidFill>
                  <a:srgbClr val="00B3E3"/>
                </a:solidFill>
                <a:latin typeface="Calibri (MS)"/>
                <a:ea typeface="Calibri (MS)"/>
                <a:cs typeface="Calibri (MS)"/>
                <a:sym typeface="Calibri (MS)"/>
              </a:rPr>
              <a:t>G 8 </a:t>
            </a:r>
          </a:p>
        </p:txBody>
      </p:sp>
      <p:sp>
        <p:nvSpPr>
          <p:cNvPr id="13" name="TextBox 13"/>
          <p:cNvSpPr txBox="1"/>
          <p:nvPr/>
        </p:nvSpPr>
        <p:spPr>
          <a:xfrm>
            <a:off x="1558689" y="4802633"/>
            <a:ext cx="15170622" cy="485775"/>
          </a:xfrm>
          <a:prstGeom prst="rect">
            <a:avLst/>
          </a:prstGeom>
        </p:spPr>
        <p:txBody>
          <a:bodyPr lIns="0" tIns="0" rIns="0" bIns="0" rtlCol="0" anchor="t">
            <a:spAutoFit/>
          </a:bodyPr>
          <a:lstStyle/>
          <a:p>
            <a:pPr algn="l">
              <a:lnSpc>
                <a:spcPts val="3720"/>
              </a:lnSpc>
            </a:pPr>
            <a:r>
              <a:rPr lang="en-US" sz="3100">
                <a:solidFill>
                  <a:srgbClr val="FFFFFF"/>
                </a:solidFill>
                <a:latin typeface="Arial"/>
                <a:ea typeface="Arial"/>
                <a:cs typeface="Arial"/>
                <a:sym typeface="Arial"/>
              </a:rPr>
              <a:t>Full monitoring and analytics for factories and industrial equipment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291" y="-933779"/>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Freeform 4"/>
          <p:cNvSpPr/>
          <p:nvPr/>
        </p:nvSpPr>
        <p:spPr>
          <a:xfrm>
            <a:off x="1061067" y="2172029"/>
            <a:ext cx="16165867" cy="8114971"/>
          </a:xfrm>
          <a:custGeom>
            <a:avLst/>
            <a:gdLst/>
            <a:ahLst/>
            <a:cxnLst/>
            <a:rect l="l" t="t" r="r" b="b"/>
            <a:pathLst>
              <a:path w="16165867" h="8114971">
                <a:moveTo>
                  <a:pt x="0" y="0"/>
                </a:moveTo>
                <a:lnTo>
                  <a:pt x="16165866" y="0"/>
                </a:lnTo>
                <a:lnTo>
                  <a:pt x="16165866" y="8114971"/>
                </a:lnTo>
                <a:lnTo>
                  <a:pt x="0" y="8114971"/>
                </a:lnTo>
                <a:lnTo>
                  <a:pt x="0" y="0"/>
                </a:lnTo>
                <a:close/>
              </a:path>
            </a:pathLst>
          </a:custGeom>
          <a:blipFill>
            <a:blip r:embed="rId2"/>
            <a:stretch>
              <a:fillRect l="-1217" t="-10703" r="-1217"/>
            </a:stretch>
          </a:blipFill>
        </p:spPr>
      </p:sp>
      <p:sp>
        <p:nvSpPr>
          <p:cNvPr id="5" name="TextBox 5"/>
          <p:cNvSpPr txBox="1"/>
          <p:nvPr/>
        </p:nvSpPr>
        <p:spPr>
          <a:xfrm>
            <a:off x="1057437" y="9500559"/>
            <a:ext cx="3313814" cy="349206"/>
          </a:xfrm>
          <a:prstGeom prst="rect">
            <a:avLst/>
          </a:prstGeom>
        </p:spPr>
        <p:txBody>
          <a:bodyPr lIns="0" tIns="0" rIns="0" bIns="0" rtlCol="0" anchor="t">
            <a:spAutoFit/>
          </a:bodyPr>
          <a:lstStyle/>
          <a:p>
            <a:pPr algn="l">
              <a:lnSpc>
                <a:spcPts val="2729"/>
              </a:lnSpc>
            </a:pPr>
            <a:r>
              <a:rPr lang="en-US" sz="1950">
                <a:solidFill>
                  <a:srgbClr val="7F7F7F"/>
                </a:solidFill>
                <a:latin typeface="Arial"/>
                <a:ea typeface="Arial"/>
                <a:cs typeface="Arial"/>
                <a:sym typeface="Arial"/>
              </a:rPr>
              <a:t>Samsung Innovation Campus</a:t>
            </a:r>
          </a:p>
        </p:txBody>
      </p:sp>
      <p:sp>
        <p:nvSpPr>
          <p:cNvPr id="6" name="TextBox 6"/>
          <p:cNvSpPr txBox="1"/>
          <p:nvPr/>
        </p:nvSpPr>
        <p:spPr>
          <a:xfrm>
            <a:off x="1558689" y="590550"/>
            <a:ext cx="15170622" cy="847725"/>
          </a:xfrm>
          <a:prstGeom prst="rect">
            <a:avLst/>
          </a:prstGeom>
        </p:spPr>
        <p:txBody>
          <a:bodyPr lIns="0" tIns="0" rIns="0" bIns="0" rtlCol="0" anchor="t">
            <a:spAutoFit/>
          </a:bodyPr>
          <a:lstStyle/>
          <a:p>
            <a:pPr algn="l">
              <a:lnSpc>
                <a:spcPts val="6479"/>
              </a:lnSpc>
            </a:pPr>
            <a:r>
              <a:rPr lang="en-US" sz="5399" b="1">
                <a:solidFill>
                  <a:srgbClr val="FFFFFF"/>
                </a:solidFill>
                <a:latin typeface="Arial Bold"/>
                <a:ea typeface="Arial Bold"/>
                <a:cs typeface="Arial Bold"/>
                <a:sym typeface="Arial Bold"/>
              </a:rPr>
              <a:t>Factory 360  –  Real-Time Intelligence Platform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 y="0"/>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Freeform 4"/>
          <p:cNvSpPr/>
          <p:nvPr/>
        </p:nvSpPr>
        <p:spPr>
          <a:xfrm>
            <a:off x="2218793" y="3324133"/>
            <a:ext cx="13506582" cy="6762005"/>
          </a:xfrm>
          <a:custGeom>
            <a:avLst/>
            <a:gdLst/>
            <a:ahLst/>
            <a:cxnLst/>
            <a:rect l="l" t="t" r="r" b="b"/>
            <a:pathLst>
              <a:path w="13506582" h="6762005">
                <a:moveTo>
                  <a:pt x="0" y="0"/>
                </a:moveTo>
                <a:lnTo>
                  <a:pt x="13506582" y="0"/>
                </a:lnTo>
                <a:lnTo>
                  <a:pt x="13506582" y="6762006"/>
                </a:lnTo>
                <a:lnTo>
                  <a:pt x="0" y="6762006"/>
                </a:lnTo>
                <a:lnTo>
                  <a:pt x="0" y="0"/>
                </a:lnTo>
                <a:close/>
              </a:path>
            </a:pathLst>
          </a:custGeom>
          <a:blipFill>
            <a:blip r:embed="rId2"/>
            <a:stretch>
              <a:fillRect t="-11579" b="-2273"/>
            </a:stretch>
          </a:blipFill>
        </p:spPr>
      </p:sp>
      <p:sp>
        <p:nvSpPr>
          <p:cNvPr id="5" name="TextBox 5"/>
          <p:cNvSpPr txBox="1"/>
          <p:nvPr/>
        </p:nvSpPr>
        <p:spPr>
          <a:xfrm>
            <a:off x="1057437" y="9500559"/>
            <a:ext cx="3313814" cy="349206"/>
          </a:xfrm>
          <a:prstGeom prst="rect">
            <a:avLst/>
          </a:prstGeom>
        </p:spPr>
        <p:txBody>
          <a:bodyPr lIns="0" tIns="0" rIns="0" bIns="0" rtlCol="0" anchor="t">
            <a:spAutoFit/>
          </a:bodyPr>
          <a:lstStyle/>
          <a:p>
            <a:pPr algn="l">
              <a:lnSpc>
                <a:spcPts val="2729"/>
              </a:lnSpc>
            </a:pPr>
            <a:r>
              <a:rPr lang="en-US" sz="1950">
                <a:solidFill>
                  <a:srgbClr val="7F7F7F"/>
                </a:solidFill>
                <a:latin typeface="Arial"/>
                <a:ea typeface="Arial"/>
                <a:cs typeface="Arial"/>
                <a:sym typeface="Arial"/>
              </a:rPr>
              <a:t>Samsung Innovation Campus</a:t>
            </a:r>
          </a:p>
        </p:txBody>
      </p:sp>
      <p:sp>
        <p:nvSpPr>
          <p:cNvPr id="6" name="TextBox 6"/>
          <p:cNvSpPr txBox="1"/>
          <p:nvPr/>
        </p:nvSpPr>
        <p:spPr>
          <a:xfrm>
            <a:off x="4632722" y="753365"/>
            <a:ext cx="9022556" cy="1313328"/>
          </a:xfrm>
          <a:prstGeom prst="rect">
            <a:avLst/>
          </a:prstGeom>
        </p:spPr>
        <p:txBody>
          <a:bodyPr lIns="0" tIns="0" rIns="0" bIns="0" rtlCol="0" anchor="t">
            <a:spAutoFit/>
          </a:bodyPr>
          <a:lstStyle/>
          <a:p>
            <a:pPr algn="l">
              <a:lnSpc>
                <a:spcPts val="9511"/>
              </a:lnSpc>
            </a:pPr>
            <a:r>
              <a:rPr lang="en-US" sz="6794" b="1">
                <a:solidFill>
                  <a:srgbClr val="FFFFFF"/>
                </a:solidFill>
                <a:latin typeface="Calibri (MS) Bold"/>
                <a:ea typeface="Calibri (MS) Bold"/>
                <a:cs typeface="Calibri (MS) Bold"/>
                <a:sym typeface="Calibri (MS) Bold"/>
              </a:rPr>
              <a:t>The Lambda Architecture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2E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 y="0"/>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Freeform 4"/>
          <p:cNvSpPr/>
          <p:nvPr/>
        </p:nvSpPr>
        <p:spPr>
          <a:xfrm>
            <a:off x="1" y="3105808"/>
            <a:ext cx="18283418" cy="7139536"/>
          </a:xfrm>
          <a:custGeom>
            <a:avLst/>
            <a:gdLst/>
            <a:ahLst/>
            <a:cxnLst/>
            <a:rect l="l" t="t" r="r" b="b"/>
            <a:pathLst>
              <a:path w="18283418" h="7139536">
                <a:moveTo>
                  <a:pt x="0" y="0"/>
                </a:moveTo>
                <a:lnTo>
                  <a:pt x="18283418" y="0"/>
                </a:lnTo>
                <a:lnTo>
                  <a:pt x="18283418" y="7139535"/>
                </a:lnTo>
                <a:lnTo>
                  <a:pt x="0" y="7139535"/>
                </a:lnTo>
                <a:lnTo>
                  <a:pt x="0" y="0"/>
                </a:lnTo>
                <a:close/>
              </a:path>
            </a:pathLst>
          </a:custGeom>
          <a:blipFill>
            <a:blip r:embed="rId2"/>
            <a:stretch>
              <a:fillRect t="-21292" b="-1949"/>
            </a:stretch>
          </a:blipFill>
        </p:spPr>
      </p:sp>
      <p:sp>
        <p:nvSpPr>
          <p:cNvPr id="5" name="TextBox 5"/>
          <p:cNvSpPr txBox="1"/>
          <p:nvPr/>
        </p:nvSpPr>
        <p:spPr>
          <a:xfrm>
            <a:off x="3769791" y="521664"/>
            <a:ext cx="10748417" cy="1700531"/>
          </a:xfrm>
          <a:prstGeom prst="rect">
            <a:avLst/>
          </a:prstGeom>
        </p:spPr>
        <p:txBody>
          <a:bodyPr lIns="0" tIns="0" rIns="0" bIns="0" rtlCol="0" anchor="t">
            <a:spAutoFit/>
          </a:bodyPr>
          <a:lstStyle/>
          <a:p>
            <a:pPr algn="l">
              <a:lnSpc>
                <a:spcPts val="12319"/>
              </a:lnSpc>
            </a:pPr>
            <a:r>
              <a:rPr lang="en-US" sz="8799" b="1">
                <a:solidFill>
                  <a:srgbClr val="FFFFFF"/>
                </a:solidFill>
                <a:latin typeface="Calibri (MS) Bold"/>
                <a:ea typeface="Calibri (MS) Bold"/>
                <a:cs typeface="Calibri (MS) Bold"/>
                <a:sym typeface="Calibri (MS) Bold"/>
              </a:rPr>
              <a:t>Medallion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2706222"/>
            <a:chOff x="0" y="0"/>
            <a:chExt cx="24384000" cy="3608296"/>
          </a:xfrm>
        </p:grpSpPr>
        <p:sp>
          <p:nvSpPr>
            <p:cNvPr id="3" name="Freeform 3"/>
            <p:cNvSpPr/>
            <p:nvPr/>
          </p:nvSpPr>
          <p:spPr>
            <a:xfrm>
              <a:off x="0" y="0"/>
              <a:ext cx="24384000" cy="3608309"/>
            </a:xfrm>
            <a:custGeom>
              <a:avLst/>
              <a:gdLst/>
              <a:ahLst/>
              <a:cxnLst/>
              <a:rect l="l" t="t" r="r" b="b"/>
              <a:pathLst>
                <a:path w="24384000" h="3608309">
                  <a:moveTo>
                    <a:pt x="0" y="0"/>
                  </a:moveTo>
                  <a:lnTo>
                    <a:pt x="24384000" y="0"/>
                  </a:lnTo>
                  <a:lnTo>
                    <a:pt x="24384000" y="3608309"/>
                  </a:lnTo>
                  <a:lnTo>
                    <a:pt x="0" y="3608309"/>
                  </a:lnTo>
                  <a:close/>
                </a:path>
              </a:pathLst>
            </a:custGeom>
            <a:solidFill>
              <a:srgbClr val="193EB0"/>
            </a:solidFill>
            <a:ln w="12700">
              <a:solidFill>
                <a:srgbClr val="000000"/>
              </a:solidFill>
            </a:ln>
          </p:spPr>
        </p:sp>
      </p:grpSp>
      <p:sp>
        <p:nvSpPr>
          <p:cNvPr id="4" name="TextBox 4"/>
          <p:cNvSpPr txBox="1"/>
          <p:nvPr/>
        </p:nvSpPr>
        <p:spPr>
          <a:xfrm>
            <a:off x="1028700" y="642532"/>
            <a:ext cx="7047756" cy="2933700"/>
          </a:xfrm>
          <a:prstGeom prst="rect">
            <a:avLst/>
          </a:prstGeom>
        </p:spPr>
        <p:txBody>
          <a:bodyPr lIns="0" tIns="0" rIns="0" bIns="0" rtlCol="0" anchor="t">
            <a:spAutoFit/>
          </a:bodyPr>
          <a:lstStyle/>
          <a:p>
            <a:pPr algn="l">
              <a:lnSpc>
                <a:spcPts val="10800"/>
              </a:lnSpc>
            </a:pPr>
            <a:r>
              <a:rPr lang="en-US" sz="9000" b="1">
                <a:solidFill>
                  <a:srgbClr val="FFFFFF"/>
                </a:solidFill>
                <a:latin typeface="Calibri (MS) Bold"/>
                <a:ea typeface="Calibri (MS) Bold"/>
                <a:cs typeface="Calibri (MS) Bold"/>
                <a:sym typeface="Calibri (MS) Bold"/>
              </a:rPr>
              <a:t>Data Overview</a:t>
            </a:r>
          </a:p>
          <a:p>
            <a:pPr algn="l">
              <a:lnSpc>
                <a:spcPts val="10800"/>
              </a:lnSpc>
            </a:pPr>
            <a:endParaRPr lang="en-US" sz="9000" b="1">
              <a:solidFill>
                <a:srgbClr val="FFFFFF"/>
              </a:solidFill>
              <a:latin typeface="Calibri (MS) Bold"/>
              <a:ea typeface="Calibri (MS) Bold"/>
              <a:cs typeface="Calibri (MS) Bold"/>
              <a:sym typeface="Calibri (MS) Bold"/>
            </a:endParaRPr>
          </a:p>
        </p:txBody>
      </p:sp>
      <p:sp>
        <p:nvSpPr>
          <p:cNvPr id="5" name="TextBox 5"/>
          <p:cNvSpPr txBox="1"/>
          <p:nvPr/>
        </p:nvSpPr>
        <p:spPr>
          <a:xfrm>
            <a:off x="9867239" y="3324225"/>
            <a:ext cx="10962964" cy="6307802"/>
          </a:xfrm>
          <a:prstGeom prst="rect">
            <a:avLst/>
          </a:prstGeom>
        </p:spPr>
        <p:txBody>
          <a:bodyPr lIns="0" tIns="0" rIns="0" bIns="0" rtlCol="0" anchor="t">
            <a:spAutoFit/>
          </a:bodyPr>
          <a:lstStyle/>
          <a:p>
            <a:pPr algn="l">
              <a:lnSpc>
                <a:spcPts val="3297"/>
              </a:lnSpc>
              <a:spcBef>
                <a:spcPct val="0"/>
              </a:spcBef>
            </a:pPr>
            <a:r>
              <a:rPr lang="en-US" sz="2748" b="1">
                <a:solidFill>
                  <a:srgbClr val="000000"/>
                </a:solidFill>
                <a:latin typeface="Calibri (MS) Bold"/>
                <a:ea typeface="Calibri (MS) Bold"/>
                <a:cs typeface="Calibri (MS) Bold"/>
                <a:sym typeface="Calibri (MS) Bold"/>
              </a:rPr>
              <a:t>Gas Facilities Monitored:</a:t>
            </a:r>
          </a:p>
          <a:p>
            <a:pPr marL="593302" lvl="1" indent="-296651" algn="l">
              <a:lnSpc>
                <a:spcPts val="3297"/>
              </a:lnSpc>
              <a:buFont typeface="Arial"/>
              <a:buChar char="•"/>
            </a:pPr>
            <a:r>
              <a:rPr lang="en-US" sz="2748">
                <a:solidFill>
                  <a:srgbClr val="000000"/>
                </a:solidFill>
                <a:latin typeface="Calibri (MS)"/>
                <a:ea typeface="Calibri (MS)"/>
                <a:cs typeface="Calibri (MS)"/>
                <a:sym typeface="Calibri (MS)"/>
              </a:rPr>
              <a:t>Ras Gas Plant </a:t>
            </a:r>
          </a:p>
          <a:p>
            <a:pPr marL="593302" lvl="1" indent="-296651" algn="l">
              <a:lnSpc>
                <a:spcPts val="3297"/>
              </a:lnSpc>
              <a:buFont typeface="Arial"/>
              <a:buChar char="•"/>
            </a:pPr>
            <a:r>
              <a:rPr lang="en-US" sz="2748">
                <a:solidFill>
                  <a:srgbClr val="000000"/>
                </a:solidFill>
                <a:latin typeface="Calibri (MS)"/>
                <a:ea typeface="Calibri (MS)"/>
                <a:cs typeface="Calibri (MS)"/>
                <a:sym typeface="Calibri (MS)"/>
              </a:rPr>
              <a:t>West Nile Delta</a:t>
            </a:r>
          </a:p>
          <a:p>
            <a:pPr marL="593302" lvl="1" indent="-296651" algn="l">
              <a:lnSpc>
                <a:spcPts val="3297"/>
              </a:lnSpc>
              <a:buFont typeface="Arial"/>
              <a:buChar char="•"/>
            </a:pPr>
            <a:r>
              <a:rPr lang="en-US" sz="2748">
                <a:solidFill>
                  <a:srgbClr val="000000"/>
                </a:solidFill>
                <a:latin typeface="Calibri (MS)"/>
                <a:ea typeface="Calibri (MS)"/>
                <a:cs typeface="Calibri (MS)"/>
                <a:sym typeface="Calibri (MS)"/>
              </a:rPr>
              <a:t>Zohr Gas Plant</a:t>
            </a:r>
          </a:p>
          <a:p>
            <a:pPr algn="l">
              <a:lnSpc>
                <a:spcPts val="3297"/>
              </a:lnSpc>
              <a:spcBef>
                <a:spcPct val="0"/>
              </a:spcBef>
            </a:pPr>
            <a:endParaRPr lang="en-US" sz="2748">
              <a:solidFill>
                <a:srgbClr val="000000"/>
              </a:solidFill>
              <a:latin typeface="Calibri (MS)"/>
              <a:ea typeface="Calibri (MS)"/>
              <a:cs typeface="Calibri (MS)"/>
              <a:sym typeface="Calibri (MS)"/>
            </a:endParaRPr>
          </a:p>
          <a:p>
            <a:pPr algn="l">
              <a:lnSpc>
                <a:spcPts val="3297"/>
              </a:lnSpc>
              <a:spcBef>
                <a:spcPct val="0"/>
              </a:spcBef>
            </a:pPr>
            <a:endParaRPr lang="en-US" sz="2748">
              <a:solidFill>
                <a:srgbClr val="000000"/>
              </a:solidFill>
              <a:latin typeface="Calibri (MS)"/>
              <a:ea typeface="Calibri (MS)"/>
              <a:cs typeface="Calibri (MS)"/>
              <a:sym typeface="Calibri (MS)"/>
            </a:endParaRPr>
          </a:p>
          <a:p>
            <a:pPr algn="l">
              <a:lnSpc>
                <a:spcPts val="3297"/>
              </a:lnSpc>
              <a:spcBef>
                <a:spcPct val="0"/>
              </a:spcBef>
            </a:pPr>
            <a:endParaRPr lang="en-US" sz="2748">
              <a:solidFill>
                <a:srgbClr val="000000"/>
              </a:solidFill>
              <a:latin typeface="Calibri (MS)"/>
              <a:ea typeface="Calibri (MS)"/>
              <a:cs typeface="Calibri (MS)"/>
              <a:sym typeface="Calibri (MS)"/>
            </a:endParaRPr>
          </a:p>
          <a:p>
            <a:pPr algn="l">
              <a:lnSpc>
                <a:spcPts val="3297"/>
              </a:lnSpc>
              <a:spcBef>
                <a:spcPct val="0"/>
              </a:spcBef>
            </a:pPr>
            <a:r>
              <a:rPr lang="en-US" sz="2748" b="1">
                <a:solidFill>
                  <a:srgbClr val="000000"/>
                </a:solidFill>
                <a:latin typeface="Calibri (MS) Bold"/>
                <a:ea typeface="Calibri (MS) Bold"/>
                <a:cs typeface="Calibri (MS) Bold"/>
                <a:sym typeface="Calibri (MS) Bold"/>
              </a:rPr>
              <a:t>Sensor Types &amp; Measurements:</a:t>
            </a:r>
          </a:p>
          <a:p>
            <a:pPr marL="593302" lvl="1" indent="-296651" algn="l">
              <a:lnSpc>
                <a:spcPts val="3297"/>
              </a:lnSpc>
              <a:buFont typeface="Arial"/>
              <a:buChar char="•"/>
            </a:pPr>
            <a:r>
              <a:rPr lang="en-US" sz="2748">
                <a:solidFill>
                  <a:srgbClr val="000000"/>
                </a:solidFill>
                <a:latin typeface="Calibri (MS)"/>
                <a:ea typeface="Calibri (MS)"/>
                <a:cs typeface="Calibri (MS)"/>
                <a:sym typeface="Calibri (MS)"/>
              </a:rPr>
              <a:t>Gas Detector: CH4, H2S, CO2, VOCs</a:t>
            </a:r>
          </a:p>
          <a:p>
            <a:pPr marL="593302" lvl="1" indent="-296651" algn="l">
              <a:lnSpc>
                <a:spcPts val="3297"/>
              </a:lnSpc>
              <a:buFont typeface="Arial"/>
              <a:buChar char="•"/>
            </a:pPr>
            <a:r>
              <a:rPr lang="en-US" sz="2748">
                <a:solidFill>
                  <a:srgbClr val="000000"/>
                </a:solidFill>
                <a:latin typeface="Calibri (MS)"/>
                <a:ea typeface="Calibri (MS)"/>
                <a:cs typeface="Calibri (MS)"/>
                <a:sym typeface="Calibri (MS)"/>
              </a:rPr>
              <a:t>Temperature: Ambient temperature (°C)</a:t>
            </a:r>
          </a:p>
          <a:p>
            <a:pPr marL="593302" lvl="1" indent="-296651" algn="l">
              <a:lnSpc>
                <a:spcPts val="3297"/>
              </a:lnSpc>
              <a:buFont typeface="Arial"/>
              <a:buChar char="•"/>
            </a:pPr>
            <a:r>
              <a:rPr lang="en-US" sz="2748">
                <a:solidFill>
                  <a:srgbClr val="000000"/>
                </a:solidFill>
                <a:latin typeface="Calibri (MS)"/>
                <a:ea typeface="Calibri (MS)"/>
                <a:cs typeface="Calibri (MS)"/>
                <a:sym typeface="Calibri (MS)"/>
              </a:rPr>
              <a:t>Pressure: Unit pressure (bar)</a:t>
            </a:r>
          </a:p>
          <a:p>
            <a:pPr marL="593302" lvl="1" indent="-296651" algn="l">
              <a:lnSpc>
                <a:spcPts val="3297"/>
              </a:lnSpc>
              <a:buFont typeface="Arial"/>
              <a:buChar char="•"/>
            </a:pPr>
            <a:r>
              <a:rPr lang="en-US" sz="2748">
                <a:solidFill>
                  <a:srgbClr val="000000"/>
                </a:solidFill>
                <a:latin typeface="Calibri (MS)"/>
                <a:ea typeface="Calibri (MS)"/>
                <a:cs typeface="Calibri (MS)"/>
                <a:sym typeface="Calibri (MS)"/>
              </a:rPr>
              <a:t>Wind Speed (m/s) &amp; direction (degrees)</a:t>
            </a:r>
          </a:p>
          <a:p>
            <a:pPr algn="l">
              <a:lnSpc>
                <a:spcPts val="3297"/>
              </a:lnSpc>
              <a:spcBef>
                <a:spcPct val="0"/>
              </a:spcBef>
            </a:pPr>
            <a:endParaRPr lang="en-US" sz="2748">
              <a:solidFill>
                <a:srgbClr val="000000"/>
              </a:solidFill>
              <a:latin typeface="Calibri (MS)"/>
              <a:ea typeface="Calibri (MS)"/>
              <a:cs typeface="Calibri (MS)"/>
              <a:sym typeface="Calibri (MS)"/>
            </a:endParaRPr>
          </a:p>
          <a:p>
            <a:pPr algn="l">
              <a:lnSpc>
                <a:spcPts val="3297"/>
              </a:lnSpc>
              <a:spcBef>
                <a:spcPct val="0"/>
              </a:spcBef>
            </a:pPr>
            <a:endParaRPr lang="en-US" sz="2748">
              <a:solidFill>
                <a:srgbClr val="000000"/>
              </a:solidFill>
              <a:latin typeface="Calibri (MS)"/>
              <a:ea typeface="Calibri (MS)"/>
              <a:cs typeface="Calibri (MS)"/>
              <a:sym typeface="Calibri (MS)"/>
            </a:endParaRPr>
          </a:p>
          <a:p>
            <a:pPr algn="l">
              <a:lnSpc>
                <a:spcPts val="3297"/>
              </a:lnSpc>
              <a:spcBef>
                <a:spcPct val="0"/>
              </a:spcBef>
            </a:pPr>
            <a:endParaRPr lang="en-US" sz="2748">
              <a:solidFill>
                <a:srgbClr val="000000"/>
              </a:solidFill>
              <a:latin typeface="Calibri (MS)"/>
              <a:ea typeface="Calibri (MS)"/>
              <a:cs typeface="Calibri (MS)"/>
              <a:sym typeface="Calibri (MS)"/>
            </a:endParaRPr>
          </a:p>
        </p:txBody>
      </p:sp>
      <p:sp>
        <p:nvSpPr>
          <p:cNvPr id="6" name="TextBox 6"/>
          <p:cNvSpPr txBox="1"/>
          <p:nvPr/>
        </p:nvSpPr>
        <p:spPr>
          <a:xfrm>
            <a:off x="526602" y="3314700"/>
            <a:ext cx="7549854" cy="6819900"/>
          </a:xfrm>
          <a:prstGeom prst="rect">
            <a:avLst/>
          </a:prstGeom>
        </p:spPr>
        <p:txBody>
          <a:bodyPr lIns="0" tIns="0" rIns="0" bIns="0" rtlCol="0" anchor="t">
            <a:spAutoFit/>
          </a:bodyPr>
          <a:lstStyle/>
          <a:p>
            <a:pPr algn="l">
              <a:lnSpc>
                <a:spcPts val="3300"/>
              </a:lnSpc>
            </a:pPr>
            <a:r>
              <a:rPr lang="en-US" sz="2750" b="1">
                <a:solidFill>
                  <a:srgbClr val="000000"/>
                </a:solidFill>
                <a:latin typeface="Calibri (MS) Bold"/>
                <a:ea typeface="Calibri (MS) Bold"/>
                <a:cs typeface="Calibri (MS) Bold"/>
                <a:sym typeface="Calibri (MS) Bold"/>
              </a:rPr>
              <a:t>Data Sources</a:t>
            </a:r>
          </a:p>
          <a:p>
            <a:pPr algn="l">
              <a:lnSpc>
                <a:spcPts val="3300"/>
              </a:lnSpc>
            </a:pPr>
            <a:r>
              <a:rPr lang="en-US" sz="2750">
                <a:solidFill>
                  <a:srgbClr val="000000"/>
                </a:solidFill>
                <a:latin typeface="Calibri (MS)"/>
                <a:ea typeface="Calibri (MS)"/>
                <a:cs typeface="Calibri (MS)"/>
                <a:sym typeface="Calibri (MS)"/>
              </a:rPr>
              <a:t>The data comes from industrial sensors and equipment, capturing key operational metrics from energy and petroleum plants.</a:t>
            </a:r>
          </a:p>
          <a:p>
            <a:pPr algn="l">
              <a:lnSpc>
                <a:spcPts val="3850"/>
              </a:lnSpc>
            </a:pPr>
            <a:r>
              <a:rPr lang="en-US" sz="2750">
                <a:solidFill>
                  <a:srgbClr val="000000"/>
                </a:solidFill>
                <a:latin typeface="Calibri (MS)"/>
                <a:ea typeface="Calibri (MS)"/>
                <a:cs typeface="Calibri (MS)"/>
                <a:sym typeface="Calibri (MS)"/>
              </a:rPr>
              <a:t>Inspired by the Carbon Majors dataset.</a:t>
            </a:r>
          </a:p>
          <a:p>
            <a:pPr algn="l">
              <a:lnSpc>
                <a:spcPts val="3850"/>
              </a:lnSpc>
            </a:pPr>
            <a:endParaRPr lang="en-US" sz="2750">
              <a:solidFill>
                <a:srgbClr val="000000"/>
              </a:solidFill>
              <a:latin typeface="Calibri (MS)"/>
              <a:ea typeface="Calibri (MS)"/>
              <a:cs typeface="Calibri (MS)"/>
              <a:sym typeface="Calibri (MS)"/>
            </a:endParaRPr>
          </a:p>
          <a:p>
            <a:pPr algn="l">
              <a:lnSpc>
                <a:spcPts val="3850"/>
              </a:lnSpc>
            </a:pPr>
            <a:endParaRPr lang="en-US" sz="2750">
              <a:solidFill>
                <a:srgbClr val="000000"/>
              </a:solidFill>
              <a:latin typeface="Calibri (MS)"/>
              <a:ea typeface="Calibri (MS)"/>
              <a:cs typeface="Calibri (MS)"/>
              <a:sym typeface="Calibri (MS)"/>
            </a:endParaRPr>
          </a:p>
          <a:p>
            <a:pPr algn="l">
              <a:lnSpc>
                <a:spcPts val="3850"/>
              </a:lnSpc>
            </a:pPr>
            <a:r>
              <a:rPr lang="en-US" sz="2750" b="1">
                <a:solidFill>
                  <a:srgbClr val="000000"/>
                </a:solidFill>
                <a:latin typeface="Calibri (MS) Bold"/>
                <a:ea typeface="Calibri (MS) Bold"/>
                <a:cs typeface="Calibri (MS) Bold"/>
                <a:sym typeface="Calibri (MS) Bold"/>
              </a:rPr>
              <a:t>Data Simulation </a:t>
            </a:r>
          </a:p>
          <a:p>
            <a:pPr algn="l">
              <a:lnSpc>
                <a:spcPts val="3850"/>
              </a:lnSpc>
            </a:pPr>
            <a:r>
              <a:rPr lang="en-US" sz="2750">
                <a:solidFill>
                  <a:srgbClr val="000000"/>
                </a:solidFill>
                <a:latin typeface="Calibri (MS)"/>
                <a:ea typeface="Calibri (MS)"/>
                <a:cs typeface="Calibri (MS)"/>
                <a:sym typeface="Calibri (MS)"/>
              </a:rPr>
              <a:t>We simulated a continuous stream with readings every 5 seconds, eventually accumulating over </a:t>
            </a:r>
            <a:r>
              <a:rPr lang="en-US" sz="2750" b="1">
                <a:solidFill>
                  <a:srgbClr val="000000"/>
                </a:solidFill>
                <a:latin typeface="Calibri (MS) Bold"/>
                <a:ea typeface="Calibri (MS) Bold"/>
                <a:cs typeface="Calibri (MS) Bold"/>
                <a:sym typeface="Calibri (MS) Bold"/>
              </a:rPr>
              <a:t>10 million rows.</a:t>
            </a:r>
          </a:p>
          <a:p>
            <a:pPr algn="l">
              <a:lnSpc>
                <a:spcPts val="3300"/>
              </a:lnSpc>
            </a:pPr>
            <a:endParaRPr lang="en-US" sz="2750" b="1">
              <a:solidFill>
                <a:srgbClr val="000000"/>
              </a:solidFill>
              <a:latin typeface="Calibri (MS) Bold"/>
              <a:ea typeface="Calibri (MS) Bold"/>
              <a:cs typeface="Calibri (MS) Bold"/>
              <a:sym typeface="Calibri (MS) Bold"/>
            </a:endParaRPr>
          </a:p>
          <a:p>
            <a:pPr algn="l">
              <a:lnSpc>
                <a:spcPts val="3300"/>
              </a:lnSpc>
            </a:pPr>
            <a:endParaRPr lang="en-US" sz="2750" b="1">
              <a:solidFill>
                <a:srgbClr val="000000"/>
              </a:solidFill>
              <a:latin typeface="Calibri (MS) Bold"/>
              <a:ea typeface="Calibri (MS) Bold"/>
              <a:cs typeface="Calibri (MS) Bold"/>
              <a:sym typeface="Calibri (MS) Bold"/>
            </a:endParaRPr>
          </a:p>
          <a:p>
            <a:pPr algn="l">
              <a:lnSpc>
                <a:spcPts val="3300"/>
              </a:lnSpc>
            </a:pPr>
            <a:endParaRPr lang="en-US" sz="2750" b="1">
              <a:solidFill>
                <a:srgbClr val="000000"/>
              </a:solidFill>
              <a:latin typeface="Calibri (MS) Bold"/>
              <a:ea typeface="Calibri (MS) Bold"/>
              <a:cs typeface="Calibri (MS) Bold"/>
              <a:sym typeface="Calibri (MS) Bold"/>
            </a:endParaRPr>
          </a:p>
          <a:p>
            <a:pPr algn="l">
              <a:lnSpc>
                <a:spcPts val="3300"/>
              </a:lnSpc>
              <a:spcBef>
                <a:spcPct val="0"/>
              </a:spcBef>
            </a:pPr>
            <a:endParaRPr lang="en-US" sz="2750" b="1">
              <a:solidFill>
                <a:srgbClr val="000000"/>
              </a:solidFill>
              <a:latin typeface="Calibri (MS) Bold"/>
              <a:ea typeface="Calibri (MS) Bold"/>
              <a:cs typeface="Calibri (MS) Bold"/>
              <a:sym typeface="Calibri (M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2574862"/>
            <a:chOff x="0" y="0"/>
            <a:chExt cx="24384000" cy="3433150"/>
          </a:xfrm>
        </p:grpSpPr>
        <p:sp>
          <p:nvSpPr>
            <p:cNvPr id="3" name="Freeform 3"/>
            <p:cNvSpPr/>
            <p:nvPr/>
          </p:nvSpPr>
          <p:spPr>
            <a:xfrm>
              <a:off x="0" y="0"/>
              <a:ext cx="24384000" cy="3433163"/>
            </a:xfrm>
            <a:custGeom>
              <a:avLst/>
              <a:gdLst/>
              <a:ahLst/>
              <a:cxnLst/>
              <a:rect l="l" t="t" r="r" b="b"/>
              <a:pathLst>
                <a:path w="24384000" h="3433163">
                  <a:moveTo>
                    <a:pt x="0" y="0"/>
                  </a:moveTo>
                  <a:lnTo>
                    <a:pt x="24384000" y="0"/>
                  </a:lnTo>
                  <a:lnTo>
                    <a:pt x="24384000" y="3433163"/>
                  </a:lnTo>
                  <a:lnTo>
                    <a:pt x="0" y="3433163"/>
                  </a:lnTo>
                  <a:close/>
                </a:path>
              </a:pathLst>
            </a:custGeom>
            <a:solidFill>
              <a:srgbClr val="193EB0"/>
            </a:solidFill>
            <a:ln w="12700">
              <a:solidFill>
                <a:srgbClr val="000000"/>
              </a:solidFill>
            </a:ln>
          </p:spPr>
        </p:sp>
      </p:grpSp>
      <p:sp>
        <p:nvSpPr>
          <p:cNvPr id="4" name="TextBox 4"/>
          <p:cNvSpPr txBox="1"/>
          <p:nvPr/>
        </p:nvSpPr>
        <p:spPr>
          <a:xfrm>
            <a:off x="2186657" y="644494"/>
            <a:ext cx="13914686" cy="1143000"/>
          </a:xfrm>
          <a:prstGeom prst="rect">
            <a:avLst/>
          </a:prstGeom>
        </p:spPr>
        <p:txBody>
          <a:bodyPr lIns="0" tIns="0" rIns="0" bIns="0" rtlCol="0" anchor="t">
            <a:spAutoFit/>
          </a:bodyPr>
          <a:lstStyle/>
          <a:p>
            <a:pPr algn="l">
              <a:lnSpc>
                <a:spcPts val="7920"/>
              </a:lnSpc>
            </a:pPr>
            <a:r>
              <a:rPr lang="en-US" sz="6600" b="1">
                <a:solidFill>
                  <a:srgbClr val="FFFFFF"/>
                </a:solidFill>
                <a:latin typeface="Calibri (MS) Bold"/>
                <a:ea typeface="Calibri (MS) Bold"/>
                <a:cs typeface="Calibri (MS) Bold"/>
                <a:sym typeface="Calibri (MS) Bold"/>
              </a:rPr>
              <a:t>Real-Time Data Ingestion via Event Hub </a:t>
            </a:r>
          </a:p>
        </p:txBody>
      </p:sp>
      <p:sp>
        <p:nvSpPr>
          <p:cNvPr id="5" name="Freeform 5"/>
          <p:cNvSpPr/>
          <p:nvPr/>
        </p:nvSpPr>
        <p:spPr>
          <a:xfrm>
            <a:off x="2186657" y="2574862"/>
            <a:ext cx="13699686" cy="7712138"/>
          </a:xfrm>
          <a:custGeom>
            <a:avLst/>
            <a:gdLst/>
            <a:ahLst/>
            <a:cxnLst/>
            <a:rect l="l" t="t" r="r" b="b"/>
            <a:pathLst>
              <a:path w="13699686" h="7712138">
                <a:moveTo>
                  <a:pt x="0" y="0"/>
                </a:moveTo>
                <a:lnTo>
                  <a:pt x="13699686" y="0"/>
                </a:lnTo>
                <a:lnTo>
                  <a:pt x="13699686" y="7712138"/>
                </a:lnTo>
                <a:lnTo>
                  <a:pt x="0" y="7712138"/>
                </a:lnTo>
                <a:lnTo>
                  <a:pt x="0" y="0"/>
                </a:lnTo>
                <a:close/>
              </a:path>
            </a:pathLst>
          </a:custGeom>
          <a:blipFill>
            <a:blip r:embed="rId2"/>
            <a:stretch>
              <a:fillRect t="-6238" r="-10473" b="-1941"/>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 y="0"/>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Freeform 4"/>
          <p:cNvSpPr/>
          <p:nvPr/>
        </p:nvSpPr>
        <p:spPr>
          <a:xfrm>
            <a:off x="11130741" y="4152429"/>
            <a:ext cx="6416154" cy="4968292"/>
          </a:xfrm>
          <a:custGeom>
            <a:avLst/>
            <a:gdLst/>
            <a:ahLst/>
            <a:cxnLst/>
            <a:rect l="l" t="t" r="r" b="b"/>
            <a:pathLst>
              <a:path w="6416154" h="4968292">
                <a:moveTo>
                  <a:pt x="0" y="0"/>
                </a:moveTo>
                <a:lnTo>
                  <a:pt x="6416154" y="0"/>
                </a:lnTo>
                <a:lnTo>
                  <a:pt x="6416154" y="4968292"/>
                </a:lnTo>
                <a:lnTo>
                  <a:pt x="0" y="4968292"/>
                </a:lnTo>
                <a:lnTo>
                  <a:pt x="0" y="0"/>
                </a:lnTo>
                <a:close/>
              </a:path>
            </a:pathLst>
          </a:custGeom>
          <a:blipFill>
            <a:blip r:embed="rId2"/>
            <a:stretch>
              <a:fillRect l="-2298" r="-2298" b="-18955"/>
            </a:stretch>
          </a:blipFill>
        </p:spPr>
      </p:sp>
      <p:sp>
        <p:nvSpPr>
          <p:cNvPr id="5" name="TextBox 5"/>
          <p:cNvSpPr txBox="1"/>
          <p:nvPr/>
        </p:nvSpPr>
        <p:spPr>
          <a:xfrm>
            <a:off x="1057437" y="9500559"/>
            <a:ext cx="3313814" cy="349206"/>
          </a:xfrm>
          <a:prstGeom prst="rect">
            <a:avLst/>
          </a:prstGeom>
        </p:spPr>
        <p:txBody>
          <a:bodyPr lIns="0" tIns="0" rIns="0" bIns="0" rtlCol="0" anchor="t">
            <a:spAutoFit/>
          </a:bodyPr>
          <a:lstStyle/>
          <a:p>
            <a:pPr algn="l">
              <a:lnSpc>
                <a:spcPts val="2729"/>
              </a:lnSpc>
            </a:pPr>
            <a:r>
              <a:rPr lang="en-US" sz="1950">
                <a:solidFill>
                  <a:srgbClr val="7F7F7F"/>
                </a:solidFill>
                <a:latin typeface="Arial"/>
                <a:ea typeface="Arial"/>
                <a:cs typeface="Arial"/>
                <a:sym typeface="Arial"/>
              </a:rPr>
              <a:t>Samsung Innovation Campus</a:t>
            </a:r>
          </a:p>
        </p:txBody>
      </p:sp>
      <p:sp>
        <p:nvSpPr>
          <p:cNvPr id="6" name="TextBox 6"/>
          <p:cNvSpPr txBox="1"/>
          <p:nvPr/>
        </p:nvSpPr>
        <p:spPr>
          <a:xfrm>
            <a:off x="1499989" y="848054"/>
            <a:ext cx="15797610" cy="1185545"/>
          </a:xfrm>
          <a:prstGeom prst="rect">
            <a:avLst/>
          </a:prstGeom>
        </p:spPr>
        <p:txBody>
          <a:bodyPr lIns="0" tIns="0" rIns="0" bIns="0" rtlCol="0" anchor="t">
            <a:spAutoFit/>
          </a:bodyPr>
          <a:lstStyle/>
          <a:p>
            <a:pPr algn="l">
              <a:lnSpc>
                <a:spcPts val="8680"/>
              </a:lnSpc>
            </a:pPr>
            <a:r>
              <a:rPr lang="en-US" sz="6200" b="1">
                <a:solidFill>
                  <a:srgbClr val="FFFFFF"/>
                </a:solidFill>
                <a:latin typeface="Calibri (MS) Bold"/>
                <a:ea typeface="Calibri (MS) Bold"/>
                <a:cs typeface="Calibri (MS) Bold"/>
                <a:sym typeface="Calibri (MS) Bold"/>
              </a:rPr>
              <a:t>Real-Time Processing via Azure Stream Analytics</a:t>
            </a:r>
          </a:p>
        </p:txBody>
      </p:sp>
      <p:sp>
        <p:nvSpPr>
          <p:cNvPr id="7" name="TextBox 7"/>
          <p:cNvSpPr txBox="1"/>
          <p:nvPr/>
        </p:nvSpPr>
        <p:spPr>
          <a:xfrm>
            <a:off x="1057437" y="4142904"/>
            <a:ext cx="9448083" cy="5162457"/>
          </a:xfrm>
          <a:prstGeom prst="rect">
            <a:avLst/>
          </a:prstGeom>
        </p:spPr>
        <p:txBody>
          <a:bodyPr lIns="0" tIns="0" rIns="0" bIns="0" rtlCol="0" anchor="t">
            <a:spAutoFit/>
          </a:bodyPr>
          <a:lstStyle/>
          <a:p>
            <a:pPr algn="l">
              <a:lnSpc>
                <a:spcPts val="3382"/>
              </a:lnSpc>
            </a:pPr>
            <a:r>
              <a:rPr lang="en-US" sz="2856" b="1">
                <a:solidFill>
                  <a:srgbClr val="000000"/>
                </a:solidFill>
                <a:latin typeface="Arial Bold"/>
                <a:ea typeface="Arial Bold"/>
                <a:cs typeface="Arial Bold"/>
                <a:sym typeface="Arial Bold"/>
              </a:rPr>
              <a:t>Data Ingestion &amp; Alert Classification:</a:t>
            </a:r>
          </a:p>
          <a:p>
            <a:pPr marL="616731" lvl="1" indent="-308365" algn="l">
              <a:lnSpc>
                <a:spcPts val="3382"/>
              </a:lnSpc>
              <a:buFont typeface="Arial"/>
              <a:buChar char="•"/>
            </a:pPr>
            <a:r>
              <a:rPr lang="en-US" sz="2856">
                <a:solidFill>
                  <a:srgbClr val="000000"/>
                </a:solidFill>
                <a:latin typeface="Arial"/>
                <a:ea typeface="Arial"/>
                <a:cs typeface="Arial"/>
                <a:sym typeface="Arial"/>
              </a:rPr>
              <a:t>Ingests raw sensor data from Event Hub every 5 seconds.</a:t>
            </a:r>
          </a:p>
          <a:p>
            <a:pPr marL="616731" lvl="1" indent="-308365" algn="l">
              <a:lnSpc>
                <a:spcPts val="3382"/>
              </a:lnSpc>
              <a:buFont typeface="Arial"/>
              <a:buChar char="•"/>
            </a:pPr>
            <a:r>
              <a:rPr lang="en-US" sz="2856">
                <a:solidFill>
                  <a:srgbClr val="000000"/>
                </a:solidFill>
                <a:latin typeface="Arial"/>
                <a:ea typeface="Arial"/>
                <a:cs typeface="Arial"/>
                <a:sym typeface="Arial"/>
              </a:rPr>
              <a:t>Applies unified SQL query to detect/classify alerts (Methane Leak, High Temperature, Safety Threshold).</a:t>
            </a:r>
          </a:p>
          <a:p>
            <a:pPr algn="l">
              <a:lnSpc>
                <a:spcPts val="3382"/>
              </a:lnSpc>
            </a:pPr>
            <a:endParaRPr lang="en-US" sz="2856">
              <a:solidFill>
                <a:srgbClr val="000000"/>
              </a:solidFill>
              <a:latin typeface="Arial"/>
              <a:ea typeface="Arial"/>
              <a:cs typeface="Arial"/>
              <a:sym typeface="Arial"/>
            </a:endParaRPr>
          </a:p>
          <a:p>
            <a:pPr algn="l">
              <a:lnSpc>
                <a:spcPts val="3382"/>
              </a:lnSpc>
            </a:pPr>
            <a:r>
              <a:rPr lang="en-US" sz="2856" b="1">
                <a:solidFill>
                  <a:srgbClr val="000000"/>
                </a:solidFill>
                <a:latin typeface="Arial Bold"/>
                <a:ea typeface="Arial Bold"/>
                <a:cs typeface="Arial Bold"/>
                <a:sym typeface="Arial Bold"/>
              </a:rPr>
              <a:t>Multi-Output Routing:</a:t>
            </a:r>
          </a:p>
          <a:p>
            <a:pPr marL="616731" lvl="1" indent="-308365" algn="l">
              <a:lnSpc>
                <a:spcPts val="3382"/>
              </a:lnSpc>
              <a:buFont typeface="Arial"/>
              <a:buChar char="•"/>
            </a:pPr>
            <a:r>
              <a:rPr lang="en-US" sz="2856">
                <a:solidFill>
                  <a:srgbClr val="000000"/>
                </a:solidFill>
                <a:latin typeface="Arial"/>
                <a:ea typeface="Arial"/>
                <a:cs typeface="Arial"/>
                <a:sym typeface="Arial"/>
              </a:rPr>
              <a:t>Power BI: Real-time dashboards.</a:t>
            </a:r>
          </a:p>
          <a:p>
            <a:pPr marL="616731" lvl="1" indent="-308365" algn="l">
              <a:lnSpc>
                <a:spcPts val="3382"/>
              </a:lnSpc>
              <a:buFont typeface="Arial"/>
              <a:buChar char="•"/>
            </a:pPr>
            <a:r>
              <a:rPr lang="en-US" sz="2856">
                <a:solidFill>
                  <a:srgbClr val="000000"/>
                </a:solidFill>
                <a:latin typeface="Arial"/>
                <a:ea typeface="Arial"/>
                <a:cs typeface="Arial"/>
                <a:sym typeface="Arial"/>
              </a:rPr>
              <a:t>Event Hub: Triggers notifications (Logic Apps for emails).</a:t>
            </a:r>
          </a:p>
          <a:p>
            <a:pPr marL="616731" lvl="1" indent="-308365" algn="l">
              <a:lnSpc>
                <a:spcPts val="3382"/>
              </a:lnSpc>
              <a:buFont typeface="Arial"/>
              <a:buChar char="•"/>
            </a:pPr>
            <a:r>
              <a:rPr lang="en-US" sz="2856">
                <a:solidFill>
                  <a:srgbClr val="000000"/>
                </a:solidFill>
                <a:latin typeface="Arial"/>
                <a:ea typeface="Arial"/>
                <a:cs typeface="Arial"/>
                <a:sym typeface="Arial"/>
              </a:rPr>
              <a:t>Blob Storage: Long-term archiving.</a:t>
            </a:r>
          </a:p>
          <a:p>
            <a:pPr algn="l">
              <a:lnSpc>
                <a:spcPts val="3382"/>
              </a:lnSpc>
            </a:pPr>
            <a:endParaRPr lang="en-US" sz="2856">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2574862"/>
            <a:chOff x="0" y="0"/>
            <a:chExt cx="24384000" cy="3433150"/>
          </a:xfrm>
        </p:grpSpPr>
        <p:sp>
          <p:nvSpPr>
            <p:cNvPr id="3" name="Freeform 3"/>
            <p:cNvSpPr/>
            <p:nvPr/>
          </p:nvSpPr>
          <p:spPr>
            <a:xfrm>
              <a:off x="0" y="0"/>
              <a:ext cx="24384000" cy="3433163"/>
            </a:xfrm>
            <a:custGeom>
              <a:avLst/>
              <a:gdLst/>
              <a:ahLst/>
              <a:cxnLst/>
              <a:rect l="l" t="t" r="r" b="b"/>
              <a:pathLst>
                <a:path w="24384000" h="3433163">
                  <a:moveTo>
                    <a:pt x="0" y="0"/>
                  </a:moveTo>
                  <a:lnTo>
                    <a:pt x="24384000" y="0"/>
                  </a:lnTo>
                  <a:lnTo>
                    <a:pt x="24384000" y="3433163"/>
                  </a:lnTo>
                  <a:lnTo>
                    <a:pt x="0" y="3433163"/>
                  </a:lnTo>
                  <a:close/>
                </a:path>
              </a:pathLst>
            </a:custGeom>
            <a:solidFill>
              <a:srgbClr val="193EB0"/>
            </a:solidFill>
            <a:ln w="12700">
              <a:solidFill>
                <a:srgbClr val="000000"/>
              </a:solidFill>
            </a:ln>
          </p:spPr>
        </p:sp>
      </p:grpSp>
      <p:sp>
        <p:nvSpPr>
          <p:cNvPr id="4" name="Freeform 4"/>
          <p:cNvSpPr/>
          <p:nvPr/>
        </p:nvSpPr>
        <p:spPr>
          <a:xfrm>
            <a:off x="3937171" y="2702133"/>
            <a:ext cx="10492646" cy="7584867"/>
          </a:xfrm>
          <a:custGeom>
            <a:avLst/>
            <a:gdLst/>
            <a:ahLst/>
            <a:cxnLst/>
            <a:rect l="l" t="t" r="r" b="b"/>
            <a:pathLst>
              <a:path w="10492646" h="7584867">
                <a:moveTo>
                  <a:pt x="0" y="0"/>
                </a:moveTo>
                <a:lnTo>
                  <a:pt x="10492645" y="0"/>
                </a:lnTo>
                <a:lnTo>
                  <a:pt x="10492645" y="7584867"/>
                </a:lnTo>
                <a:lnTo>
                  <a:pt x="0" y="7584867"/>
                </a:lnTo>
                <a:lnTo>
                  <a:pt x="0" y="0"/>
                </a:lnTo>
                <a:close/>
              </a:path>
            </a:pathLst>
          </a:custGeom>
          <a:blipFill>
            <a:blip r:embed="rId2"/>
            <a:stretch>
              <a:fillRect l="-2075" t="-2081" r="-2437"/>
            </a:stretch>
          </a:blipFill>
        </p:spPr>
      </p:sp>
      <p:sp>
        <p:nvSpPr>
          <p:cNvPr id="5" name="TextBox 5"/>
          <p:cNvSpPr txBox="1"/>
          <p:nvPr/>
        </p:nvSpPr>
        <p:spPr>
          <a:xfrm>
            <a:off x="1028700" y="649256"/>
            <a:ext cx="9683204" cy="1162050"/>
          </a:xfrm>
          <a:prstGeom prst="rect">
            <a:avLst/>
          </a:prstGeom>
        </p:spPr>
        <p:txBody>
          <a:bodyPr lIns="0" tIns="0" rIns="0" bIns="0" rtlCol="0" anchor="t">
            <a:spAutoFit/>
          </a:bodyPr>
          <a:lstStyle/>
          <a:p>
            <a:pPr algn="l">
              <a:lnSpc>
                <a:spcPts val="8039"/>
              </a:lnSpc>
            </a:pPr>
            <a:r>
              <a:rPr lang="en-US" sz="6699" b="1">
                <a:solidFill>
                  <a:srgbClr val="FFFFFF"/>
                </a:solidFill>
                <a:latin typeface="Calibri (MS) Bold"/>
                <a:ea typeface="Calibri (MS) Bold"/>
                <a:cs typeface="Calibri (MS) Bold"/>
                <a:sym typeface="Calibri (MS) Bold"/>
              </a:rPr>
              <a:t>Stream Analytics Data Flow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2574862"/>
            <a:chOff x="0" y="0"/>
            <a:chExt cx="24384000" cy="3433150"/>
          </a:xfrm>
        </p:grpSpPr>
        <p:sp>
          <p:nvSpPr>
            <p:cNvPr id="3" name="Freeform 3"/>
            <p:cNvSpPr/>
            <p:nvPr/>
          </p:nvSpPr>
          <p:spPr>
            <a:xfrm>
              <a:off x="0" y="0"/>
              <a:ext cx="24384000" cy="3433163"/>
            </a:xfrm>
            <a:custGeom>
              <a:avLst/>
              <a:gdLst/>
              <a:ahLst/>
              <a:cxnLst/>
              <a:rect l="l" t="t" r="r" b="b"/>
              <a:pathLst>
                <a:path w="24384000" h="3433163">
                  <a:moveTo>
                    <a:pt x="0" y="0"/>
                  </a:moveTo>
                  <a:lnTo>
                    <a:pt x="24384000" y="0"/>
                  </a:lnTo>
                  <a:lnTo>
                    <a:pt x="24384000" y="3433163"/>
                  </a:lnTo>
                  <a:lnTo>
                    <a:pt x="0" y="3433163"/>
                  </a:lnTo>
                  <a:close/>
                </a:path>
              </a:pathLst>
            </a:custGeom>
            <a:solidFill>
              <a:srgbClr val="193EB0"/>
            </a:solidFill>
            <a:ln w="12700">
              <a:solidFill>
                <a:srgbClr val="000000"/>
              </a:solidFill>
            </a:ln>
          </p:spPr>
        </p:sp>
      </p:grpSp>
      <p:sp>
        <p:nvSpPr>
          <p:cNvPr id="4" name="Freeform 4"/>
          <p:cNvSpPr/>
          <p:nvPr/>
        </p:nvSpPr>
        <p:spPr>
          <a:xfrm>
            <a:off x="516701" y="2574862"/>
            <a:ext cx="17254599" cy="8302843"/>
          </a:xfrm>
          <a:custGeom>
            <a:avLst/>
            <a:gdLst/>
            <a:ahLst/>
            <a:cxnLst/>
            <a:rect l="l" t="t" r="r" b="b"/>
            <a:pathLst>
              <a:path w="17254599" h="8302843">
                <a:moveTo>
                  <a:pt x="0" y="0"/>
                </a:moveTo>
                <a:lnTo>
                  <a:pt x="17254600" y="0"/>
                </a:lnTo>
                <a:lnTo>
                  <a:pt x="17254600" y="8302844"/>
                </a:lnTo>
                <a:lnTo>
                  <a:pt x="0" y="8302844"/>
                </a:lnTo>
                <a:lnTo>
                  <a:pt x="0" y="0"/>
                </a:lnTo>
                <a:close/>
              </a:path>
            </a:pathLst>
          </a:custGeom>
          <a:blipFill>
            <a:blip r:embed="rId2"/>
            <a:stretch>
              <a:fillRect t="-4130" b="-6791"/>
            </a:stretch>
          </a:blipFill>
        </p:spPr>
      </p:sp>
      <p:sp>
        <p:nvSpPr>
          <p:cNvPr id="5" name="TextBox 5"/>
          <p:cNvSpPr txBox="1"/>
          <p:nvPr/>
        </p:nvSpPr>
        <p:spPr>
          <a:xfrm>
            <a:off x="3018408" y="658781"/>
            <a:ext cx="12251185" cy="1114425"/>
          </a:xfrm>
          <a:prstGeom prst="rect">
            <a:avLst/>
          </a:prstGeom>
        </p:spPr>
        <p:txBody>
          <a:bodyPr lIns="0" tIns="0" rIns="0" bIns="0" rtlCol="0" anchor="t">
            <a:spAutoFit/>
          </a:bodyPr>
          <a:lstStyle/>
          <a:p>
            <a:pPr algn="l">
              <a:lnSpc>
                <a:spcPts val="7679"/>
              </a:lnSpc>
            </a:pPr>
            <a:r>
              <a:rPr lang="en-US" sz="6399" b="1">
                <a:solidFill>
                  <a:srgbClr val="FFFFFF"/>
                </a:solidFill>
                <a:latin typeface="Calibri (MS) Bold"/>
                <a:ea typeface="Calibri (MS) Bold"/>
                <a:cs typeface="Calibri (MS) Bold"/>
                <a:sym typeface="Calibri (MS) Bold"/>
              </a:rPr>
              <a:t>Real-Time Monitoring With PowerBI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2574862"/>
            <a:chOff x="0" y="0"/>
            <a:chExt cx="24384000" cy="3433150"/>
          </a:xfrm>
        </p:grpSpPr>
        <p:sp>
          <p:nvSpPr>
            <p:cNvPr id="3" name="Freeform 3"/>
            <p:cNvSpPr/>
            <p:nvPr/>
          </p:nvSpPr>
          <p:spPr>
            <a:xfrm>
              <a:off x="0" y="0"/>
              <a:ext cx="24384000" cy="3433163"/>
            </a:xfrm>
            <a:custGeom>
              <a:avLst/>
              <a:gdLst/>
              <a:ahLst/>
              <a:cxnLst/>
              <a:rect l="l" t="t" r="r" b="b"/>
              <a:pathLst>
                <a:path w="24384000" h="3433163">
                  <a:moveTo>
                    <a:pt x="0" y="0"/>
                  </a:moveTo>
                  <a:lnTo>
                    <a:pt x="24384000" y="0"/>
                  </a:lnTo>
                  <a:lnTo>
                    <a:pt x="24384000" y="3433163"/>
                  </a:lnTo>
                  <a:lnTo>
                    <a:pt x="0" y="3433163"/>
                  </a:lnTo>
                  <a:close/>
                </a:path>
              </a:pathLst>
            </a:custGeom>
            <a:solidFill>
              <a:srgbClr val="193EB0"/>
            </a:solidFill>
            <a:ln w="12700">
              <a:solidFill>
                <a:srgbClr val="000000"/>
              </a:solidFill>
            </a:ln>
          </p:spPr>
        </p:sp>
      </p:grpSp>
      <p:sp>
        <p:nvSpPr>
          <p:cNvPr id="4" name="Freeform 4"/>
          <p:cNvSpPr/>
          <p:nvPr/>
        </p:nvSpPr>
        <p:spPr>
          <a:xfrm>
            <a:off x="1" y="2316542"/>
            <a:ext cx="18435392" cy="7970458"/>
          </a:xfrm>
          <a:custGeom>
            <a:avLst/>
            <a:gdLst/>
            <a:ahLst/>
            <a:cxnLst/>
            <a:rect l="l" t="t" r="r" b="b"/>
            <a:pathLst>
              <a:path w="18435392" h="7970458">
                <a:moveTo>
                  <a:pt x="0" y="0"/>
                </a:moveTo>
                <a:lnTo>
                  <a:pt x="18435392" y="0"/>
                </a:lnTo>
                <a:lnTo>
                  <a:pt x="18435392" y="7970458"/>
                </a:lnTo>
                <a:lnTo>
                  <a:pt x="0" y="7970458"/>
                </a:lnTo>
                <a:lnTo>
                  <a:pt x="0" y="0"/>
                </a:lnTo>
                <a:close/>
              </a:path>
            </a:pathLst>
          </a:custGeom>
          <a:blipFill>
            <a:blip r:embed="rId2"/>
            <a:stretch>
              <a:fillRect t="-6443" b="-15854"/>
            </a:stretch>
          </a:blipFill>
        </p:spPr>
      </p:sp>
      <p:sp>
        <p:nvSpPr>
          <p:cNvPr id="5" name="TextBox 5"/>
          <p:cNvSpPr txBox="1"/>
          <p:nvPr/>
        </p:nvSpPr>
        <p:spPr>
          <a:xfrm>
            <a:off x="3018408" y="658781"/>
            <a:ext cx="12251185" cy="1114425"/>
          </a:xfrm>
          <a:prstGeom prst="rect">
            <a:avLst/>
          </a:prstGeom>
        </p:spPr>
        <p:txBody>
          <a:bodyPr lIns="0" tIns="0" rIns="0" bIns="0" rtlCol="0" anchor="t">
            <a:spAutoFit/>
          </a:bodyPr>
          <a:lstStyle/>
          <a:p>
            <a:pPr algn="l">
              <a:lnSpc>
                <a:spcPts val="7679"/>
              </a:lnSpc>
            </a:pPr>
            <a:r>
              <a:rPr lang="en-US" sz="6399" b="1">
                <a:solidFill>
                  <a:srgbClr val="FFFFFF"/>
                </a:solidFill>
                <a:latin typeface="Calibri (MS) Bold"/>
                <a:ea typeface="Calibri (MS) Bold"/>
                <a:cs typeface="Calibri (MS) Bold"/>
                <a:sym typeface="Calibri (MS) Bold"/>
              </a:rPr>
              <a:t>Real-Time Monitoring With PowerBI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2574862"/>
            <a:chOff x="0" y="0"/>
            <a:chExt cx="24384000" cy="3433150"/>
          </a:xfrm>
        </p:grpSpPr>
        <p:sp>
          <p:nvSpPr>
            <p:cNvPr id="3" name="Freeform 3"/>
            <p:cNvSpPr/>
            <p:nvPr/>
          </p:nvSpPr>
          <p:spPr>
            <a:xfrm>
              <a:off x="0" y="0"/>
              <a:ext cx="24384000" cy="3433163"/>
            </a:xfrm>
            <a:custGeom>
              <a:avLst/>
              <a:gdLst/>
              <a:ahLst/>
              <a:cxnLst/>
              <a:rect l="l" t="t" r="r" b="b"/>
              <a:pathLst>
                <a:path w="24384000" h="3433163">
                  <a:moveTo>
                    <a:pt x="0" y="0"/>
                  </a:moveTo>
                  <a:lnTo>
                    <a:pt x="24384000" y="0"/>
                  </a:lnTo>
                  <a:lnTo>
                    <a:pt x="24384000" y="3433163"/>
                  </a:lnTo>
                  <a:lnTo>
                    <a:pt x="0" y="3433163"/>
                  </a:lnTo>
                  <a:close/>
                </a:path>
              </a:pathLst>
            </a:custGeom>
            <a:solidFill>
              <a:srgbClr val="193EB0"/>
            </a:solidFill>
            <a:ln w="12700">
              <a:solidFill>
                <a:srgbClr val="000000"/>
              </a:solidFill>
            </a:ln>
          </p:spPr>
        </p:sp>
      </p:grpSp>
      <p:sp>
        <p:nvSpPr>
          <p:cNvPr id="4" name="Freeform 4"/>
          <p:cNvSpPr/>
          <p:nvPr/>
        </p:nvSpPr>
        <p:spPr>
          <a:xfrm>
            <a:off x="10837887" y="2763103"/>
            <a:ext cx="6421413" cy="7523897"/>
          </a:xfrm>
          <a:custGeom>
            <a:avLst/>
            <a:gdLst/>
            <a:ahLst/>
            <a:cxnLst/>
            <a:rect l="l" t="t" r="r" b="b"/>
            <a:pathLst>
              <a:path w="6421413" h="7523897">
                <a:moveTo>
                  <a:pt x="0" y="0"/>
                </a:moveTo>
                <a:lnTo>
                  <a:pt x="6421413" y="0"/>
                </a:lnTo>
                <a:lnTo>
                  <a:pt x="6421413" y="7523897"/>
                </a:lnTo>
                <a:lnTo>
                  <a:pt x="0" y="7523897"/>
                </a:lnTo>
                <a:lnTo>
                  <a:pt x="0" y="0"/>
                </a:lnTo>
                <a:close/>
              </a:path>
            </a:pathLst>
          </a:custGeom>
          <a:blipFill>
            <a:blip r:embed="rId2"/>
            <a:stretch>
              <a:fillRect l="-11264" r="-11264"/>
            </a:stretch>
          </a:blipFill>
        </p:spPr>
      </p:sp>
      <p:sp>
        <p:nvSpPr>
          <p:cNvPr id="5" name="TextBox 5"/>
          <p:cNvSpPr txBox="1"/>
          <p:nvPr/>
        </p:nvSpPr>
        <p:spPr>
          <a:xfrm>
            <a:off x="1057441" y="9514007"/>
            <a:ext cx="5334857" cy="319132"/>
          </a:xfrm>
          <a:prstGeom prst="rect">
            <a:avLst/>
          </a:prstGeom>
        </p:spPr>
        <p:txBody>
          <a:bodyPr lIns="0" tIns="0" rIns="0" bIns="0" rtlCol="0" anchor="t">
            <a:spAutoFit/>
          </a:bodyPr>
          <a:lstStyle/>
          <a:p>
            <a:pPr algn="l">
              <a:lnSpc>
                <a:spcPts val="2340"/>
              </a:lnSpc>
            </a:pPr>
            <a:r>
              <a:rPr lang="en-US" sz="1950">
                <a:solidFill>
                  <a:srgbClr val="7F7F7F"/>
                </a:solidFill>
                <a:latin typeface="Arial"/>
                <a:ea typeface="Arial"/>
                <a:cs typeface="Arial"/>
                <a:sym typeface="Arial"/>
              </a:rPr>
              <a:t>Samsung Innovation Campus</a:t>
            </a:r>
          </a:p>
        </p:txBody>
      </p:sp>
      <p:sp>
        <p:nvSpPr>
          <p:cNvPr id="6" name="TextBox 6"/>
          <p:cNvSpPr txBox="1"/>
          <p:nvPr/>
        </p:nvSpPr>
        <p:spPr>
          <a:xfrm>
            <a:off x="2889028" y="658781"/>
            <a:ext cx="12509947" cy="1114425"/>
          </a:xfrm>
          <a:prstGeom prst="rect">
            <a:avLst/>
          </a:prstGeom>
        </p:spPr>
        <p:txBody>
          <a:bodyPr lIns="0" tIns="0" rIns="0" bIns="0" rtlCol="0" anchor="t">
            <a:spAutoFit/>
          </a:bodyPr>
          <a:lstStyle/>
          <a:p>
            <a:pPr algn="l">
              <a:lnSpc>
                <a:spcPts val="7679"/>
              </a:lnSpc>
            </a:pPr>
            <a:r>
              <a:rPr lang="en-US" sz="6399" b="1">
                <a:solidFill>
                  <a:srgbClr val="FFFFFF"/>
                </a:solidFill>
                <a:latin typeface="Calibri (MS) Bold"/>
                <a:ea typeface="Calibri (MS) Bold"/>
                <a:cs typeface="Calibri (MS) Bold"/>
                <a:sym typeface="Calibri (MS) Bold"/>
              </a:rPr>
              <a:t>Real-Time Notifications via Logic App</a:t>
            </a:r>
          </a:p>
        </p:txBody>
      </p:sp>
      <p:sp>
        <p:nvSpPr>
          <p:cNvPr id="7" name="TextBox 7"/>
          <p:cNvSpPr txBox="1"/>
          <p:nvPr/>
        </p:nvSpPr>
        <p:spPr>
          <a:xfrm>
            <a:off x="1057441" y="3691760"/>
            <a:ext cx="9150801" cy="4714875"/>
          </a:xfrm>
          <a:prstGeom prst="rect">
            <a:avLst/>
          </a:prstGeom>
        </p:spPr>
        <p:txBody>
          <a:bodyPr lIns="0" tIns="0" rIns="0" bIns="0" rtlCol="0" anchor="t">
            <a:spAutoFit/>
          </a:bodyPr>
          <a:lstStyle/>
          <a:p>
            <a:pPr algn="l">
              <a:lnSpc>
                <a:spcPts val="2884"/>
              </a:lnSpc>
              <a:spcBef>
                <a:spcPct val="0"/>
              </a:spcBef>
            </a:pPr>
            <a:r>
              <a:rPr lang="en-US" sz="2403" b="1">
                <a:solidFill>
                  <a:srgbClr val="000000"/>
                </a:solidFill>
                <a:latin typeface="Arial Bold"/>
                <a:ea typeface="Arial Bold"/>
                <a:cs typeface="Arial Bold"/>
                <a:sym typeface="Arial Bold"/>
              </a:rPr>
              <a:t>Event-Driven Trigger:</a:t>
            </a:r>
          </a:p>
          <a:p>
            <a:pPr marL="518940" lvl="1" indent="-259470" algn="l">
              <a:lnSpc>
                <a:spcPts val="2884"/>
              </a:lnSpc>
              <a:buFont typeface="Arial"/>
              <a:buChar char="•"/>
            </a:pPr>
            <a:r>
              <a:rPr lang="en-US" sz="2403">
                <a:solidFill>
                  <a:srgbClr val="000000"/>
                </a:solidFill>
                <a:latin typeface="Arial"/>
                <a:ea typeface="Arial"/>
                <a:cs typeface="Arial"/>
                <a:sym typeface="Arial"/>
              </a:rPr>
              <a:t>Logic App listens to Event Hub for processed alerts </a:t>
            </a:r>
          </a:p>
          <a:p>
            <a:pPr algn="l">
              <a:lnSpc>
                <a:spcPts val="2884"/>
              </a:lnSpc>
            </a:pPr>
            <a:r>
              <a:rPr lang="en-US" sz="2403">
                <a:solidFill>
                  <a:srgbClr val="000000"/>
                </a:solidFill>
                <a:latin typeface="Arial"/>
                <a:ea typeface="Arial"/>
                <a:cs typeface="Arial"/>
                <a:sym typeface="Arial"/>
              </a:rPr>
              <a:t>      (every 5 seconds).</a:t>
            </a:r>
          </a:p>
          <a:p>
            <a:pPr marL="518940" lvl="1" indent="-259470" algn="l">
              <a:lnSpc>
                <a:spcPts val="2884"/>
              </a:lnSpc>
              <a:buFont typeface="Arial"/>
              <a:buChar char="•"/>
            </a:pPr>
            <a:r>
              <a:rPr lang="en-US" sz="2403">
                <a:solidFill>
                  <a:srgbClr val="000000"/>
                </a:solidFill>
                <a:latin typeface="Arial"/>
                <a:ea typeface="Arial"/>
                <a:cs typeface="Arial"/>
                <a:sym typeface="Arial"/>
              </a:rPr>
              <a:t>Parses JSON to extract details (type, severity, facility, sensor).</a:t>
            </a:r>
          </a:p>
          <a:p>
            <a:pPr algn="l">
              <a:lnSpc>
                <a:spcPts val="2884"/>
              </a:lnSpc>
              <a:spcBef>
                <a:spcPct val="0"/>
              </a:spcBef>
            </a:pPr>
            <a:endParaRPr lang="en-US" sz="2403">
              <a:solidFill>
                <a:srgbClr val="000000"/>
              </a:solidFill>
              <a:latin typeface="Arial"/>
              <a:ea typeface="Arial"/>
              <a:cs typeface="Arial"/>
              <a:sym typeface="Arial"/>
            </a:endParaRPr>
          </a:p>
          <a:p>
            <a:pPr algn="l">
              <a:lnSpc>
                <a:spcPts val="2884"/>
              </a:lnSpc>
              <a:spcBef>
                <a:spcPct val="0"/>
              </a:spcBef>
            </a:pPr>
            <a:r>
              <a:rPr lang="en-US" sz="2403" b="1">
                <a:solidFill>
                  <a:srgbClr val="000000"/>
                </a:solidFill>
                <a:latin typeface="Arial Bold"/>
                <a:ea typeface="Arial Bold"/>
                <a:cs typeface="Arial Bold"/>
                <a:sym typeface="Arial Bold"/>
              </a:rPr>
              <a:t>Critical Alert Filtering:</a:t>
            </a:r>
          </a:p>
          <a:p>
            <a:pPr marL="518940" lvl="1" indent="-259470" algn="l">
              <a:lnSpc>
                <a:spcPts val="2884"/>
              </a:lnSpc>
              <a:buFont typeface="Arial"/>
              <a:buChar char="•"/>
            </a:pPr>
            <a:r>
              <a:rPr lang="en-US" sz="2403">
                <a:solidFill>
                  <a:srgbClr val="000000"/>
                </a:solidFill>
                <a:latin typeface="Arial"/>
                <a:ea typeface="Arial"/>
                <a:cs typeface="Arial"/>
                <a:sym typeface="Arial"/>
              </a:rPr>
              <a:t>Condition checks severity ≥3 (high/critical)</a:t>
            </a:r>
          </a:p>
          <a:p>
            <a:pPr marL="518940" lvl="1" indent="-259470" algn="l">
              <a:lnSpc>
                <a:spcPts val="2884"/>
              </a:lnSpc>
              <a:buFont typeface="Arial"/>
              <a:buChar char="•"/>
            </a:pPr>
            <a:r>
              <a:rPr lang="en-US" sz="2403">
                <a:solidFill>
                  <a:srgbClr val="000000"/>
                </a:solidFill>
                <a:latin typeface="Arial"/>
                <a:ea typeface="Arial"/>
                <a:cs typeface="Arial"/>
                <a:sym typeface="Arial"/>
              </a:rPr>
              <a:t>If true, triggers immediate action; false skips </a:t>
            </a:r>
          </a:p>
          <a:p>
            <a:pPr algn="l">
              <a:lnSpc>
                <a:spcPts val="2884"/>
              </a:lnSpc>
              <a:spcBef>
                <a:spcPct val="0"/>
              </a:spcBef>
            </a:pPr>
            <a:endParaRPr lang="en-US" sz="2403">
              <a:solidFill>
                <a:srgbClr val="000000"/>
              </a:solidFill>
              <a:latin typeface="Arial"/>
              <a:ea typeface="Arial"/>
              <a:cs typeface="Arial"/>
              <a:sym typeface="Arial"/>
            </a:endParaRPr>
          </a:p>
          <a:p>
            <a:pPr algn="l">
              <a:lnSpc>
                <a:spcPts val="2884"/>
              </a:lnSpc>
              <a:spcBef>
                <a:spcPct val="0"/>
              </a:spcBef>
            </a:pPr>
            <a:r>
              <a:rPr lang="en-US" sz="2403" b="1">
                <a:solidFill>
                  <a:srgbClr val="000000"/>
                </a:solidFill>
                <a:latin typeface="Arial Bold"/>
                <a:ea typeface="Arial Bold"/>
                <a:cs typeface="Arial Bold"/>
                <a:sym typeface="Arial Bold"/>
              </a:rPr>
              <a:t>Email Notification:</a:t>
            </a:r>
          </a:p>
          <a:p>
            <a:pPr marL="518940" lvl="1" indent="-259470" algn="l">
              <a:lnSpc>
                <a:spcPts val="2884"/>
              </a:lnSpc>
              <a:buFont typeface="Arial"/>
              <a:buChar char="•"/>
            </a:pPr>
            <a:r>
              <a:rPr lang="en-US" sz="2403">
                <a:solidFill>
                  <a:srgbClr val="000000"/>
                </a:solidFill>
                <a:latin typeface="Arial"/>
                <a:ea typeface="Arial"/>
                <a:cs typeface="Arial"/>
                <a:sym typeface="Arial"/>
              </a:rPr>
              <a:t>Sends high-priority email to admin with full details (type, value, location, time) </a:t>
            </a:r>
          </a:p>
          <a:p>
            <a:pPr marL="518940" lvl="1" indent="-259470" algn="l">
              <a:lnSpc>
                <a:spcPts val="2884"/>
              </a:lnSpc>
              <a:buFont typeface="Arial"/>
              <a:buChar char="•"/>
            </a:pPr>
            <a:r>
              <a:rPr lang="en-US" sz="2403">
                <a:solidFill>
                  <a:srgbClr val="000000"/>
                </a:solidFill>
                <a:latin typeface="Arial"/>
                <a:ea typeface="Arial"/>
                <a:cs typeface="Arial"/>
                <a:sym typeface="Arial"/>
              </a:rPr>
              <a:t>Ensures rapid response for safety.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3105807"/>
            <a:chOff x="0" y="0"/>
            <a:chExt cx="24384000" cy="4141076"/>
          </a:xfrm>
        </p:grpSpPr>
        <p:sp>
          <p:nvSpPr>
            <p:cNvPr id="3" name="Freeform 3"/>
            <p:cNvSpPr/>
            <p:nvPr/>
          </p:nvSpPr>
          <p:spPr>
            <a:xfrm>
              <a:off x="0" y="0"/>
              <a:ext cx="24384000" cy="4141089"/>
            </a:xfrm>
            <a:custGeom>
              <a:avLst/>
              <a:gdLst/>
              <a:ahLst/>
              <a:cxnLst/>
              <a:rect l="l" t="t" r="r" b="b"/>
              <a:pathLst>
                <a:path w="24384000" h="4141089">
                  <a:moveTo>
                    <a:pt x="0" y="0"/>
                  </a:moveTo>
                  <a:lnTo>
                    <a:pt x="24384000" y="0"/>
                  </a:lnTo>
                  <a:lnTo>
                    <a:pt x="24384000" y="4141089"/>
                  </a:lnTo>
                  <a:lnTo>
                    <a:pt x="0" y="4141089"/>
                  </a:lnTo>
                  <a:close/>
                </a:path>
              </a:pathLst>
            </a:custGeom>
            <a:solidFill>
              <a:srgbClr val="193EB0"/>
            </a:solidFill>
            <a:ln w="12700">
              <a:solidFill>
                <a:srgbClr val="000000"/>
              </a:solidFill>
            </a:ln>
          </p:spPr>
        </p:sp>
      </p:grpSp>
      <p:sp>
        <p:nvSpPr>
          <p:cNvPr id="4" name="TextBox 4"/>
          <p:cNvSpPr txBox="1"/>
          <p:nvPr/>
        </p:nvSpPr>
        <p:spPr>
          <a:xfrm>
            <a:off x="1057441" y="9514007"/>
            <a:ext cx="5334857" cy="319132"/>
          </a:xfrm>
          <a:prstGeom prst="rect">
            <a:avLst/>
          </a:prstGeom>
        </p:spPr>
        <p:txBody>
          <a:bodyPr lIns="0" tIns="0" rIns="0" bIns="0" rtlCol="0" anchor="t">
            <a:spAutoFit/>
          </a:bodyPr>
          <a:lstStyle/>
          <a:p>
            <a:pPr algn="l">
              <a:lnSpc>
                <a:spcPts val="2340"/>
              </a:lnSpc>
            </a:pPr>
            <a:r>
              <a:rPr lang="en-US" sz="1950">
                <a:solidFill>
                  <a:srgbClr val="7F7F7F"/>
                </a:solidFill>
                <a:latin typeface="Arial"/>
                <a:ea typeface="Arial"/>
                <a:cs typeface="Arial"/>
                <a:sym typeface="Arial"/>
              </a:rPr>
              <a:t>Samsung Innovation Campus</a:t>
            </a:r>
          </a:p>
        </p:txBody>
      </p:sp>
      <p:sp>
        <p:nvSpPr>
          <p:cNvPr id="5" name="TextBox 5"/>
          <p:cNvSpPr txBox="1"/>
          <p:nvPr/>
        </p:nvSpPr>
        <p:spPr>
          <a:xfrm>
            <a:off x="2555082" y="1288667"/>
            <a:ext cx="7433550" cy="874216"/>
          </a:xfrm>
          <a:prstGeom prst="rect">
            <a:avLst/>
          </a:prstGeom>
        </p:spPr>
        <p:txBody>
          <a:bodyPr lIns="0" tIns="0" rIns="0" bIns="0" rtlCol="0" anchor="t">
            <a:spAutoFit/>
          </a:bodyPr>
          <a:lstStyle/>
          <a:p>
            <a:pPr algn="l">
              <a:lnSpc>
                <a:spcPts val="5999"/>
              </a:lnSpc>
            </a:pPr>
            <a:r>
              <a:rPr lang="en-US" sz="4999" b="1">
                <a:solidFill>
                  <a:srgbClr val="FFFFFF"/>
                </a:solidFill>
                <a:latin typeface="Calibri (MS) Bold"/>
                <a:ea typeface="Calibri (MS) Bold"/>
                <a:cs typeface="Calibri (MS) Bold"/>
                <a:sym typeface="Calibri (MS) Bold"/>
              </a:rPr>
              <a:t>Agenda</a:t>
            </a:r>
          </a:p>
        </p:txBody>
      </p:sp>
      <p:grpSp>
        <p:nvGrpSpPr>
          <p:cNvPr id="6" name="Group 6"/>
          <p:cNvGrpSpPr/>
          <p:nvPr/>
        </p:nvGrpSpPr>
        <p:grpSpPr>
          <a:xfrm>
            <a:off x="3113147" y="3722515"/>
            <a:ext cx="8279100" cy="415498"/>
            <a:chOff x="0" y="0"/>
            <a:chExt cx="11038800" cy="553998"/>
          </a:xfrm>
        </p:grpSpPr>
        <p:sp>
          <p:nvSpPr>
            <p:cNvPr id="7" name="Freeform 7"/>
            <p:cNvSpPr/>
            <p:nvPr/>
          </p:nvSpPr>
          <p:spPr>
            <a:xfrm>
              <a:off x="0" y="0"/>
              <a:ext cx="11038800" cy="553998"/>
            </a:xfrm>
            <a:custGeom>
              <a:avLst/>
              <a:gdLst/>
              <a:ahLst/>
              <a:cxnLst/>
              <a:rect l="l" t="t" r="r" b="b"/>
              <a:pathLst>
                <a:path w="11038800" h="553998">
                  <a:moveTo>
                    <a:pt x="0" y="0"/>
                  </a:moveTo>
                  <a:lnTo>
                    <a:pt x="11038800" y="0"/>
                  </a:lnTo>
                  <a:lnTo>
                    <a:pt x="11038800" y="553998"/>
                  </a:lnTo>
                  <a:lnTo>
                    <a:pt x="0" y="553998"/>
                  </a:lnTo>
                  <a:close/>
                </a:path>
              </a:pathLst>
            </a:custGeom>
            <a:solidFill>
              <a:srgbClr val="000000">
                <a:alpha val="0"/>
              </a:srgbClr>
            </a:solidFill>
          </p:spPr>
        </p:sp>
        <p:sp>
          <p:nvSpPr>
            <p:cNvPr id="8" name="TextBox 8"/>
            <p:cNvSpPr txBox="1"/>
            <p:nvPr/>
          </p:nvSpPr>
          <p:spPr>
            <a:xfrm>
              <a:off x="0" y="-19050"/>
              <a:ext cx="11038800" cy="573048"/>
            </a:xfrm>
            <a:prstGeom prst="rect">
              <a:avLst/>
            </a:prstGeom>
          </p:spPr>
          <p:txBody>
            <a:bodyPr lIns="0" tIns="0" rIns="0" bIns="0" rtlCol="0" anchor="ctr"/>
            <a:lstStyle/>
            <a:p>
              <a:pPr algn="l">
                <a:lnSpc>
                  <a:spcPts val="3240"/>
                </a:lnSpc>
              </a:pPr>
              <a:r>
                <a:rPr lang="en-US" sz="2700" b="1">
                  <a:solidFill>
                    <a:srgbClr val="000000"/>
                  </a:solidFill>
                  <a:latin typeface="Arial Bold"/>
                  <a:ea typeface="Arial Bold"/>
                  <a:cs typeface="Arial Bold"/>
                  <a:sym typeface="Arial Bold"/>
                </a:rPr>
                <a:t>Team</a:t>
              </a:r>
            </a:p>
          </p:txBody>
        </p:sp>
      </p:grpSp>
      <p:grpSp>
        <p:nvGrpSpPr>
          <p:cNvPr id="9" name="Group 9"/>
          <p:cNvGrpSpPr/>
          <p:nvPr/>
        </p:nvGrpSpPr>
        <p:grpSpPr>
          <a:xfrm>
            <a:off x="2838827" y="3720831"/>
            <a:ext cx="54000" cy="378000"/>
            <a:chOff x="0" y="0"/>
            <a:chExt cx="72000" cy="504000"/>
          </a:xfrm>
        </p:grpSpPr>
        <p:sp>
          <p:nvSpPr>
            <p:cNvPr id="10" name="Freeform 1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193EB0"/>
            </a:solidFill>
            <a:ln w="12700">
              <a:solidFill>
                <a:srgbClr val="000000"/>
              </a:solidFill>
            </a:ln>
          </p:spPr>
        </p:sp>
      </p:grpSp>
      <p:grpSp>
        <p:nvGrpSpPr>
          <p:cNvPr id="11" name="Group 11"/>
          <p:cNvGrpSpPr/>
          <p:nvPr/>
        </p:nvGrpSpPr>
        <p:grpSpPr>
          <a:xfrm>
            <a:off x="3113147" y="4306133"/>
            <a:ext cx="8279100" cy="415499"/>
            <a:chOff x="0" y="0"/>
            <a:chExt cx="11038800" cy="553999"/>
          </a:xfrm>
        </p:grpSpPr>
        <p:sp>
          <p:nvSpPr>
            <p:cNvPr id="12" name="Freeform 12"/>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13" name="TextBox 13"/>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Introduction</a:t>
              </a:r>
            </a:p>
          </p:txBody>
        </p:sp>
      </p:grpSp>
      <p:grpSp>
        <p:nvGrpSpPr>
          <p:cNvPr id="14" name="Group 14"/>
          <p:cNvGrpSpPr/>
          <p:nvPr/>
        </p:nvGrpSpPr>
        <p:grpSpPr>
          <a:xfrm>
            <a:off x="2838827" y="4304447"/>
            <a:ext cx="54000" cy="378000"/>
            <a:chOff x="0" y="0"/>
            <a:chExt cx="72000" cy="504001"/>
          </a:xfrm>
        </p:grpSpPr>
        <p:sp>
          <p:nvSpPr>
            <p:cNvPr id="15" name="Freeform 1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16" name="Group 16"/>
          <p:cNvGrpSpPr/>
          <p:nvPr/>
        </p:nvGrpSpPr>
        <p:grpSpPr>
          <a:xfrm>
            <a:off x="3093720" y="4840386"/>
            <a:ext cx="8279100" cy="415499"/>
            <a:chOff x="0" y="0"/>
            <a:chExt cx="11038800" cy="553999"/>
          </a:xfrm>
        </p:grpSpPr>
        <p:sp>
          <p:nvSpPr>
            <p:cNvPr id="17" name="Freeform 17"/>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18" name="TextBox 18"/>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Problem Statement</a:t>
              </a:r>
            </a:p>
          </p:txBody>
        </p:sp>
      </p:grpSp>
      <p:grpSp>
        <p:nvGrpSpPr>
          <p:cNvPr id="19" name="Group 19"/>
          <p:cNvGrpSpPr/>
          <p:nvPr/>
        </p:nvGrpSpPr>
        <p:grpSpPr>
          <a:xfrm>
            <a:off x="2819400" y="4838700"/>
            <a:ext cx="54000" cy="378000"/>
            <a:chOff x="0" y="0"/>
            <a:chExt cx="72000" cy="504001"/>
          </a:xfrm>
        </p:grpSpPr>
        <p:sp>
          <p:nvSpPr>
            <p:cNvPr id="20" name="Freeform 2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21" name="Group 21"/>
          <p:cNvGrpSpPr/>
          <p:nvPr/>
        </p:nvGrpSpPr>
        <p:grpSpPr>
          <a:xfrm>
            <a:off x="3093720" y="5373768"/>
            <a:ext cx="8279100" cy="415499"/>
            <a:chOff x="0" y="0"/>
            <a:chExt cx="11038800" cy="553999"/>
          </a:xfrm>
        </p:grpSpPr>
        <p:sp>
          <p:nvSpPr>
            <p:cNvPr id="22" name="Freeform 22"/>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23" name="TextBox 23"/>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Methodology</a:t>
              </a:r>
            </a:p>
          </p:txBody>
        </p:sp>
      </p:grpSp>
      <p:grpSp>
        <p:nvGrpSpPr>
          <p:cNvPr id="24" name="Group 24"/>
          <p:cNvGrpSpPr/>
          <p:nvPr/>
        </p:nvGrpSpPr>
        <p:grpSpPr>
          <a:xfrm>
            <a:off x="2819400" y="5372100"/>
            <a:ext cx="54000" cy="378000"/>
            <a:chOff x="0" y="0"/>
            <a:chExt cx="72000" cy="504001"/>
          </a:xfrm>
        </p:grpSpPr>
        <p:sp>
          <p:nvSpPr>
            <p:cNvPr id="25" name="Freeform 2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26" name="Group 26"/>
          <p:cNvGrpSpPr/>
          <p:nvPr/>
        </p:nvGrpSpPr>
        <p:grpSpPr>
          <a:xfrm>
            <a:off x="3093720" y="6646536"/>
            <a:ext cx="8279100" cy="557752"/>
            <a:chOff x="0" y="0"/>
            <a:chExt cx="11038800" cy="743669"/>
          </a:xfrm>
        </p:grpSpPr>
        <p:sp>
          <p:nvSpPr>
            <p:cNvPr id="27" name="Freeform 27"/>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28" name="TextBox 28"/>
            <p:cNvSpPr txBox="1"/>
            <p:nvPr/>
          </p:nvSpPr>
          <p:spPr>
            <a:xfrm>
              <a:off x="0" y="-19050"/>
              <a:ext cx="11038800" cy="76271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Results and Insights</a:t>
              </a:r>
            </a:p>
          </p:txBody>
        </p:sp>
      </p:grpSp>
      <p:grpSp>
        <p:nvGrpSpPr>
          <p:cNvPr id="29" name="Group 29"/>
          <p:cNvGrpSpPr/>
          <p:nvPr/>
        </p:nvGrpSpPr>
        <p:grpSpPr>
          <a:xfrm>
            <a:off x="2838827" y="6691517"/>
            <a:ext cx="54000" cy="378000"/>
            <a:chOff x="0" y="0"/>
            <a:chExt cx="72000" cy="504000"/>
          </a:xfrm>
        </p:grpSpPr>
        <p:sp>
          <p:nvSpPr>
            <p:cNvPr id="30" name="Freeform 3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31" name="Group 31"/>
          <p:cNvGrpSpPr/>
          <p:nvPr/>
        </p:nvGrpSpPr>
        <p:grpSpPr>
          <a:xfrm>
            <a:off x="3113147" y="7285330"/>
            <a:ext cx="8279100" cy="415499"/>
            <a:chOff x="0" y="0"/>
            <a:chExt cx="11038800" cy="553998"/>
          </a:xfrm>
        </p:grpSpPr>
        <p:sp>
          <p:nvSpPr>
            <p:cNvPr id="32" name="Freeform 32"/>
            <p:cNvSpPr/>
            <p:nvPr/>
          </p:nvSpPr>
          <p:spPr>
            <a:xfrm>
              <a:off x="0" y="0"/>
              <a:ext cx="11038800" cy="553998"/>
            </a:xfrm>
            <a:custGeom>
              <a:avLst/>
              <a:gdLst/>
              <a:ahLst/>
              <a:cxnLst/>
              <a:rect l="l" t="t" r="r" b="b"/>
              <a:pathLst>
                <a:path w="11038800" h="553998">
                  <a:moveTo>
                    <a:pt x="0" y="0"/>
                  </a:moveTo>
                  <a:lnTo>
                    <a:pt x="11038800" y="0"/>
                  </a:lnTo>
                  <a:lnTo>
                    <a:pt x="11038800" y="553998"/>
                  </a:lnTo>
                  <a:lnTo>
                    <a:pt x="0" y="553998"/>
                  </a:lnTo>
                  <a:close/>
                </a:path>
              </a:pathLst>
            </a:custGeom>
            <a:solidFill>
              <a:srgbClr val="000000">
                <a:alpha val="0"/>
              </a:srgbClr>
            </a:solidFill>
          </p:spPr>
        </p:sp>
        <p:sp>
          <p:nvSpPr>
            <p:cNvPr id="33" name="TextBox 33"/>
            <p:cNvSpPr txBox="1"/>
            <p:nvPr/>
          </p:nvSpPr>
          <p:spPr>
            <a:xfrm>
              <a:off x="0" y="-19050"/>
              <a:ext cx="11038800" cy="573048"/>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Conclusion</a:t>
              </a:r>
            </a:p>
          </p:txBody>
        </p:sp>
      </p:grpSp>
      <p:grpSp>
        <p:nvGrpSpPr>
          <p:cNvPr id="34" name="Group 34"/>
          <p:cNvGrpSpPr/>
          <p:nvPr/>
        </p:nvGrpSpPr>
        <p:grpSpPr>
          <a:xfrm>
            <a:off x="2838827" y="7283645"/>
            <a:ext cx="54000" cy="378000"/>
            <a:chOff x="0" y="0"/>
            <a:chExt cx="72000" cy="504000"/>
          </a:xfrm>
        </p:grpSpPr>
        <p:sp>
          <p:nvSpPr>
            <p:cNvPr id="35" name="Freeform 3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36" name="Group 36"/>
          <p:cNvGrpSpPr/>
          <p:nvPr/>
        </p:nvGrpSpPr>
        <p:grpSpPr>
          <a:xfrm>
            <a:off x="3113147" y="7880855"/>
            <a:ext cx="8279100" cy="415499"/>
            <a:chOff x="0" y="0"/>
            <a:chExt cx="11038800" cy="553999"/>
          </a:xfrm>
        </p:grpSpPr>
        <p:sp>
          <p:nvSpPr>
            <p:cNvPr id="37" name="Freeform 37"/>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38" name="TextBox 38"/>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Q&amp;A</a:t>
              </a:r>
            </a:p>
          </p:txBody>
        </p:sp>
      </p:grpSp>
      <p:grpSp>
        <p:nvGrpSpPr>
          <p:cNvPr id="39" name="Group 39"/>
          <p:cNvGrpSpPr/>
          <p:nvPr/>
        </p:nvGrpSpPr>
        <p:grpSpPr>
          <a:xfrm>
            <a:off x="2838827" y="7879169"/>
            <a:ext cx="54000" cy="378000"/>
            <a:chOff x="0" y="0"/>
            <a:chExt cx="72000" cy="504001"/>
          </a:xfrm>
        </p:grpSpPr>
        <p:sp>
          <p:nvSpPr>
            <p:cNvPr id="40" name="Freeform 4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41" name="Group 41"/>
          <p:cNvGrpSpPr/>
          <p:nvPr/>
        </p:nvGrpSpPr>
        <p:grpSpPr>
          <a:xfrm>
            <a:off x="3093720" y="6059588"/>
            <a:ext cx="8279100" cy="415499"/>
            <a:chOff x="0" y="0"/>
            <a:chExt cx="11038800" cy="553998"/>
          </a:xfrm>
        </p:grpSpPr>
        <p:sp>
          <p:nvSpPr>
            <p:cNvPr id="42" name="Freeform 42"/>
            <p:cNvSpPr/>
            <p:nvPr/>
          </p:nvSpPr>
          <p:spPr>
            <a:xfrm>
              <a:off x="0" y="0"/>
              <a:ext cx="11038800" cy="553998"/>
            </a:xfrm>
            <a:custGeom>
              <a:avLst/>
              <a:gdLst/>
              <a:ahLst/>
              <a:cxnLst/>
              <a:rect l="l" t="t" r="r" b="b"/>
              <a:pathLst>
                <a:path w="11038800" h="553998">
                  <a:moveTo>
                    <a:pt x="0" y="0"/>
                  </a:moveTo>
                  <a:lnTo>
                    <a:pt x="11038800" y="0"/>
                  </a:lnTo>
                  <a:lnTo>
                    <a:pt x="11038800" y="553998"/>
                  </a:lnTo>
                  <a:lnTo>
                    <a:pt x="0" y="553998"/>
                  </a:lnTo>
                  <a:close/>
                </a:path>
              </a:pathLst>
            </a:custGeom>
            <a:solidFill>
              <a:srgbClr val="000000">
                <a:alpha val="0"/>
              </a:srgbClr>
            </a:solidFill>
          </p:spPr>
        </p:sp>
        <p:sp>
          <p:nvSpPr>
            <p:cNvPr id="43" name="TextBox 43"/>
            <p:cNvSpPr txBox="1"/>
            <p:nvPr/>
          </p:nvSpPr>
          <p:spPr>
            <a:xfrm>
              <a:off x="0" y="-19050"/>
              <a:ext cx="11038800" cy="573048"/>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Key Tasks</a:t>
              </a:r>
            </a:p>
          </p:txBody>
        </p:sp>
      </p:grpSp>
      <p:grpSp>
        <p:nvGrpSpPr>
          <p:cNvPr id="44" name="Group 44"/>
          <p:cNvGrpSpPr/>
          <p:nvPr/>
        </p:nvGrpSpPr>
        <p:grpSpPr>
          <a:xfrm>
            <a:off x="2819400" y="6057900"/>
            <a:ext cx="54000" cy="378000"/>
            <a:chOff x="0" y="0"/>
            <a:chExt cx="72000" cy="504000"/>
          </a:xfrm>
        </p:grpSpPr>
        <p:sp>
          <p:nvSpPr>
            <p:cNvPr id="45" name="Freeform 4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2574862"/>
            <a:chOff x="0" y="0"/>
            <a:chExt cx="24384000" cy="3433150"/>
          </a:xfrm>
        </p:grpSpPr>
        <p:sp>
          <p:nvSpPr>
            <p:cNvPr id="3" name="Freeform 3"/>
            <p:cNvSpPr/>
            <p:nvPr/>
          </p:nvSpPr>
          <p:spPr>
            <a:xfrm>
              <a:off x="0" y="0"/>
              <a:ext cx="24384000" cy="3433163"/>
            </a:xfrm>
            <a:custGeom>
              <a:avLst/>
              <a:gdLst/>
              <a:ahLst/>
              <a:cxnLst/>
              <a:rect l="l" t="t" r="r" b="b"/>
              <a:pathLst>
                <a:path w="24384000" h="3433163">
                  <a:moveTo>
                    <a:pt x="0" y="0"/>
                  </a:moveTo>
                  <a:lnTo>
                    <a:pt x="24384000" y="0"/>
                  </a:lnTo>
                  <a:lnTo>
                    <a:pt x="24384000" y="3433163"/>
                  </a:lnTo>
                  <a:lnTo>
                    <a:pt x="0" y="3433163"/>
                  </a:lnTo>
                  <a:close/>
                </a:path>
              </a:pathLst>
            </a:custGeom>
            <a:solidFill>
              <a:srgbClr val="193EB0"/>
            </a:solidFill>
            <a:ln w="12700">
              <a:solidFill>
                <a:srgbClr val="000000"/>
              </a:solidFill>
            </a:ln>
          </p:spPr>
        </p:sp>
      </p:grpSp>
      <p:sp>
        <p:nvSpPr>
          <p:cNvPr id="4" name="Freeform 4"/>
          <p:cNvSpPr/>
          <p:nvPr/>
        </p:nvSpPr>
        <p:spPr>
          <a:xfrm>
            <a:off x="2732772" y="3001528"/>
            <a:ext cx="13921591" cy="6256772"/>
          </a:xfrm>
          <a:custGeom>
            <a:avLst/>
            <a:gdLst/>
            <a:ahLst/>
            <a:cxnLst/>
            <a:rect l="l" t="t" r="r" b="b"/>
            <a:pathLst>
              <a:path w="13921591" h="6256772">
                <a:moveTo>
                  <a:pt x="0" y="0"/>
                </a:moveTo>
                <a:lnTo>
                  <a:pt x="13921591" y="0"/>
                </a:lnTo>
                <a:lnTo>
                  <a:pt x="13921591" y="6256772"/>
                </a:lnTo>
                <a:lnTo>
                  <a:pt x="0" y="6256772"/>
                </a:lnTo>
                <a:lnTo>
                  <a:pt x="0" y="0"/>
                </a:lnTo>
                <a:close/>
              </a:path>
            </a:pathLst>
          </a:custGeom>
          <a:blipFill>
            <a:blip r:embed="rId2"/>
            <a:stretch>
              <a:fillRect t="-30186" b="-11659"/>
            </a:stretch>
          </a:blipFill>
        </p:spPr>
      </p:sp>
      <p:sp>
        <p:nvSpPr>
          <p:cNvPr id="5" name="TextBox 5"/>
          <p:cNvSpPr txBox="1"/>
          <p:nvPr/>
        </p:nvSpPr>
        <p:spPr>
          <a:xfrm>
            <a:off x="1057441" y="9514007"/>
            <a:ext cx="5334857" cy="319132"/>
          </a:xfrm>
          <a:prstGeom prst="rect">
            <a:avLst/>
          </a:prstGeom>
        </p:spPr>
        <p:txBody>
          <a:bodyPr lIns="0" tIns="0" rIns="0" bIns="0" rtlCol="0" anchor="t">
            <a:spAutoFit/>
          </a:bodyPr>
          <a:lstStyle/>
          <a:p>
            <a:pPr algn="l">
              <a:lnSpc>
                <a:spcPts val="2340"/>
              </a:lnSpc>
            </a:pPr>
            <a:r>
              <a:rPr lang="en-US" sz="1950">
                <a:solidFill>
                  <a:srgbClr val="7F7F7F"/>
                </a:solidFill>
                <a:latin typeface="Arial"/>
                <a:ea typeface="Arial"/>
                <a:cs typeface="Arial"/>
                <a:sym typeface="Arial"/>
              </a:rPr>
              <a:t>Samsung Innovation Campus</a:t>
            </a:r>
          </a:p>
        </p:txBody>
      </p:sp>
      <p:sp>
        <p:nvSpPr>
          <p:cNvPr id="6" name="TextBox 6"/>
          <p:cNvSpPr txBox="1"/>
          <p:nvPr/>
        </p:nvSpPr>
        <p:spPr>
          <a:xfrm>
            <a:off x="3760714" y="658781"/>
            <a:ext cx="10766574" cy="1114425"/>
          </a:xfrm>
          <a:prstGeom prst="rect">
            <a:avLst/>
          </a:prstGeom>
        </p:spPr>
        <p:txBody>
          <a:bodyPr lIns="0" tIns="0" rIns="0" bIns="0" rtlCol="0" anchor="t">
            <a:spAutoFit/>
          </a:bodyPr>
          <a:lstStyle/>
          <a:p>
            <a:pPr algn="l">
              <a:lnSpc>
                <a:spcPts val="7679"/>
              </a:lnSpc>
            </a:pPr>
            <a:r>
              <a:rPr lang="en-US" sz="6399" b="1">
                <a:solidFill>
                  <a:srgbClr val="FFFFFF"/>
                </a:solidFill>
                <a:latin typeface="Calibri (MS) Bold"/>
                <a:ea typeface="Calibri (MS) Bold"/>
                <a:cs typeface="Calibri (MS) Bold"/>
                <a:sym typeface="Calibri (MS) Bold"/>
              </a:rPr>
              <a:t>Real-Time Notifications via Mail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TextBox 4"/>
          <p:cNvSpPr txBox="1"/>
          <p:nvPr/>
        </p:nvSpPr>
        <p:spPr>
          <a:xfrm>
            <a:off x="1057437" y="9500559"/>
            <a:ext cx="3313814" cy="349206"/>
          </a:xfrm>
          <a:prstGeom prst="rect">
            <a:avLst/>
          </a:prstGeom>
        </p:spPr>
        <p:txBody>
          <a:bodyPr lIns="0" tIns="0" rIns="0" bIns="0" rtlCol="0" anchor="t">
            <a:spAutoFit/>
          </a:bodyPr>
          <a:lstStyle/>
          <a:p>
            <a:pPr algn="l">
              <a:lnSpc>
                <a:spcPts val="2729"/>
              </a:lnSpc>
            </a:pPr>
            <a:r>
              <a:rPr lang="en-US" sz="1950">
                <a:solidFill>
                  <a:srgbClr val="7F7F7F"/>
                </a:solidFill>
                <a:latin typeface="Arial"/>
                <a:ea typeface="Arial"/>
                <a:cs typeface="Arial"/>
                <a:sym typeface="Arial"/>
              </a:rPr>
              <a:t>Samsung Innovation Campus</a:t>
            </a:r>
          </a:p>
        </p:txBody>
      </p:sp>
      <p:sp>
        <p:nvSpPr>
          <p:cNvPr id="5" name="TextBox 5"/>
          <p:cNvSpPr txBox="1"/>
          <p:nvPr/>
        </p:nvSpPr>
        <p:spPr>
          <a:xfrm>
            <a:off x="1607923" y="800746"/>
            <a:ext cx="15072153" cy="1237615"/>
          </a:xfrm>
          <a:prstGeom prst="rect">
            <a:avLst/>
          </a:prstGeom>
        </p:spPr>
        <p:txBody>
          <a:bodyPr lIns="0" tIns="0" rIns="0" bIns="0" rtlCol="0" anchor="t">
            <a:spAutoFit/>
          </a:bodyPr>
          <a:lstStyle/>
          <a:p>
            <a:pPr algn="l">
              <a:lnSpc>
                <a:spcPts val="8959"/>
              </a:lnSpc>
            </a:pPr>
            <a:r>
              <a:rPr lang="en-US" sz="6399" b="1">
                <a:solidFill>
                  <a:srgbClr val="FFFFFF"/>
                </a:solidFill>
                <a:latin typeface="Calibri (MS) Bold"/>
                <a:ea typeface="Calibri (MS) Bold"/>
                <a:cs typeface="Calibri (MS) Bold"/>
                <a:sym typeface="Calibri (MS) Bold"/>
              </a:rPr>
              <a:t>Cold Path: Historical Data Archiving in ADLS</a:t>
            </a:r>
          </a:p>
        </p:txBody>
      </p:sp>
      <p:sp>
        <p:nvSpPr>
          <p:cNvPr id="6" name="TextBox 6"/>
          <p:cNvSpPr txBox="1"/>
          <p:nvPr/>
        </p:nvSpPr>
        <p:spPr>
          <a:xfrm>
            <a:off x="692630" y="3607934"/>
            <a:ext cx="16898159" cy="5587527"/>
          </a:xfrm>
          <a:prstGeom prst="rect">
            <a:avLst/>
          </a:prstGeom>
        </p:spPr>
        <p:txBody>
          <a:bodyPr lIns="0" tIns="0" rIns="0" bIns="0" rtlCol="0" anchor="t">
            <a:spAutoFit/>
          </a:bodyPr>
          <a:lstStyle/>
          <a:p>
            <a:pPr marL="624477" lvl="1" indent="-312238" algn="l">
              <a:lnSpc>
                <a:spcPts val="3424"/>
              </a:lnSpc>
              <a:buFont typeface="Arial"/>
              <a:buChar char="•"/>
            </a:pPr>
            <a:r>
              <a:rPr lang="en-US" sz="2892" b="1">
                <a:solidFill>
                  <a:srgbClr val="000000"/>
                </a:solidFill>
                <a:latin typeface="Arial Bold"/>
                <a:ea typeface="Arial Bold"/>
                <a:cs typeface="Arial Bold"/>
                <a:sym typeface="Arial Bold"/>
              </a:rPr>
              <a:t>Efficient Data Partitioning:</a:t>
            </a:r>
          </a:p>
          <a:p>
            <a:pPr marL="1248953" lvl="2" indent="-416318" algn="l">
              <a:lnSpc>
                <a:spcPts val="3424"/>
              </a:lnSpc>
              <a:buFont typeface="Arial"/>
              <a:buChar char="⚬"/>
            </a:pPr>
            <a:r>
              <a:rPr lang="en-US" sz="2892">
                <a:solidFill>
                  <a:srgbClr val="000000"/>
                </a:solidFill>
                <a:latin typeface="Arial"/>
                <a:ea typeface="Arial"/>
                <a:cs typeface="Arial"/>
                <a:sym typeface="Arial"/>
              </a:rPr>
              <a:t>Stream Analytics automatically writes raw data to Blob Storage using time-based partitioning. This ensures efficient organization and fast retrieval without overwriting any existing files.</a:t>
            </a:r>
          </a:p>
          <a:p>
            <a:pPr algn="l">
              <a:lnSpc>
                <a:spcPts val="3424"/>
              </a:lnSpc>
            </a:pPr>
            <a:endParaRPr lang="en-US" sz="2892">
              <a:solidFill>
                <a:srgbClr val="000000"/>
              </a:solidFill>
              <a:latin typeface="Arial"/>
              <a:ea typeface="Arial"/>
              <a:cs typeface="Arial"/>
              <a:sym typeface="Arial"/>
            </a:endParaRPr>
          </a:p>
          <a:p>
            <a:pPr marL="624477" lvl="1" indent="-312238" algn="l">
              <a:lnSpc>
                <a:spcPts val="3424"/>
              </a:lnSpc>
              <a:buFont typeface="Arial"/>
              <a:buChar char="•"/>
            </a:pPr>
            <a:r>
              <a:rPr lang="en-US" sz="2892" b="1">
                <a:solidFill>
                  <a:srgbClr val="000000"/>
                </a:solidFill>
                <a:latin typeface="Arial Bold"/>
                <a:ea typeface="Arial Bold"/>
                <a:cs typeface="Arial Bold"/>
                <a:sym typeface="Arial Bold"/>
              </a:rPr>
              <a:t>Data Preservation &amp; Compliance:</a:t>
            </a:r>
          </a:p>
          <a:p>
            <a:pPr marL="1248953" lvl="2" indent="-416318" algn="l">
              <a:lnSpc>
                <a:spcPts val="3424"/>
              </a:lnSpc>
              <a:buFont typeface="Arial"/>
              <a:buChar char="⚬"/>
            </a:pPr>
            <a:r>
              <a:rPr lang="en-US" sz="2892">
                <a:solidFill>
                  <a:srgbClr val="000000"/>
                </a:solidFill>
                <a:latin typeface="Arial"/>
                <a:ea typeface="Arial"/>
                <a:cs typeface="Arial"/>
                <a:sym typeface="Arial"/>
              </a:rPr>
              <a:t>Retains full historical records (timestamps, alerts, metrics) for long-term storage </a:t>
            </a:r>
          </a:p>
          <a:p>
            <a:pPr marL="1248953" lvl="2" indent="-416318" algn="l">
              <a:lnSpc>
                <a:spcPts val="3424"/>
              </a:lnSpc>
              <a:buFont typeface="Arial"/>
              <a:buChar char="⚬"/>
            </a:pPr>
            <a:r>
              <a:rPr lang="en-US" sz="2892">
                <a:solidFill>
                  <a:srgbClr val="000000"/>
                </a:solidFill>
                <a:latin typeface="Arial"/>
                <a:ea typeface="Arial"/>
                <a:cs typeface="Arial"/>
                <a:sym typeface="Arial"/>
              </a:rPr>
              <a:t>Prevents data loss; supports auditing, trend analysis, and regulatory compliance.</a:t>
            </a:r>
          </a:p>
          <a:p>
            <a:pPr algn="l">
              <a:lnSpc>
                <a:spcPts val="3424"/>
              </a:lnSpc>
            </a:pPr>
            <a:endParaRPr lang="en-US" sz="2892">
              <a:solidFill>
                <a:srgbClr val="000000"/>
              </a:solidFill>
              <a:latin typeface="Arial"/>
              <a:ea typeface="Arial"/>
              <a:cs typeface="Arial"/>
              <a:sym typeface="Arial"/>
            </a:endParaRPr>
          </a:p>
          <a:p>
            <a:pPr marL="624477" lvl="1" indent="-312238" algn="l">
              <a:lnSpc>
                <a:spcPts val="3424"/>
              </a:lnSpc>
              <a:buFont typeface="Arial"/>
              <a:buChar char="•"/>
            </a:pPr>
            <a:r>
              <a:rPr lang="en-US" sz="2892" b="1">
                <a:solidFill>
                  <a:srgbClr val="000000"/>
                </a:solidFill>
                <a:latin typeface="Arial Bold"/>
                <a:ea typeface="Arial Bold"/>
                <a:cs typeface="Arial Bold"/>
                <a:sym typeface="Arial Bold"/>
              </a:rPr>
              <a:t>Cost-Effective Integration &amp; Access:</a:t>
            </a:r>
          </a:p>
          <a:p>
            <a:pPr marL="1248953" lvl="2" indent="-416318" algn="l">
              <a:lnSpc>
                <a:spcPts val="3424"/>
              </a:lnSpc>
              <a:buFont typeface="Arial"/>
              <a:buChar char="⚬"/>
            </a:pPr>
            <a:r>
              <a:rPr lang="en-US" sz="2892">
                <a:solidFill>
                  <a:srgbClr val="000000"/>
                </a:solidFill>
                <a:latin typeface="Arial"/>
                <a:ea typeface="Arial"/>
                <a:cs typeface="Arial"/>
                <a:sym typeface="Arial"/>
              </a:rPr>
              <a:t>Seamless with Azure ecosystem (query via Databricks or export to Power BI for historical reports).</a:t>
            </a:r>
          </a:p>
          <a:p>
            <a:pPr marL="1248953" lvl="2" indent="-416318" algn="l">
              <a:lnSpc>
                <a:spcPts val="3424"/>
              </a:lnSpc>
              <a:buFont typeface="Arial"/>
              <a:buChar char="⚬"/>
            </a:pPr>
            <a:r>
              <a:rPr lang="en-US" sz="2892">
                <a:solidFill>
                  <a:srgbClr val="000000"/>
                </a:solidFill>
                <a:latin typeface="Arial"/>
                <a:ea typeface="Arial"/>
                <a:cs typeface="Arial"/>
                <a:sym typeface="Arial"/>
              </a:rPr>
              <a:t>Cost-effective (pay-per-GB stored, no processing fees).</a:t>
            </a:r>
          </a:p>
          <a:p>
            <a:pPr algn="l">
              <a:lnSpc>
                <a:spcPts val="3424"/>
              </a:lnSpc>
            </a:pPr>
            <a:endParaRPr lang="en-US" sz="2892">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 y="0"/>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TextBox 4"/>
          <p:cNvSpPr txBox="1"/>
          <p:nvPr/>
        </p:nvSpPr>
        <p:spPr>
          <a:xfrm>
            <a:off x="1057437" y="9500559"/>
            <a:ext cx="3313814" cy="349206"/>
          </a:xfrm>
          <a:prstGeom prst="rect">
            <a:avLst/>
          </a:prstGeom>
        </p:spPr>
        <p:txBody>
          <a:bodyPr lIns="0" tIns="0" rIns="0" bIns="0" rtlCol="0" anchor="t">
            <a:spAutoFit/>
          </a:bodyPr>
          <a:lstStyle/>
          <a:p>
            <a:pPr algn="l">
              <a:lnSpc>
                <a:spcPts val="2729"/>
              </a:lnSpc>
            </a:pPr>
            <a:r>
              <a:rPr lang="en-US" sz="1950">
                <a:solidFill>
                  <a:srgbClr val="7F7F7F"/>
                </a:solidFill>
                <a:latin typeface="Arial"/>
                <a:ea typeface="Arial"/>
                <a:cs typeface="Arial"/>
                <a:sym typeface="Arial"/>
              </a:rPr>
              <a:t>Samsung Innovation Campus</a:t>
            </a:r>
          </a:p>
        </p:txBody>
      </p:sp>
      <p:sp>
        <p:nvSpPr>
          <p:cNvPr id="5" name="TextBox 5"/>
          <p:cNvSpPr txBox="1"/>
          <p:nvPr/>
        </p:nvSpPr>
        <p:spPr>
          <a:xfrm>
            <a:off x="1057437" y="800746"/>
            <a:ext cx="16203953" cy="1237615"/>
          </a:xfrm>
          <a:prstGeom prst="rect">
            <a:avLst/>
          </a:prstGeom>
        </p:spPr>
        <p:txBody>
          <a:bodyPr lIns="0" tIns="0" rIns="0" bIns="0" rtlCol="0" anchor="t">
            <a:spAutoFit/>
          </a:bodyPr>
          <a:lstStyle/>
          <a:p>
            <a:pPr algn="l">
              <a:lnSpc>
                <a:spcPts val="8959"/>
              </a:lnSpc>
            </a:pPr>
            <a:r>
              <a:rPr lang="en-US" sz="6399" b="1">
                <a:solidFill>
                  <a:srgbClr val="FFFFFF"/>
                </a:solidFill>
                <a:latin typeface="Calibri (MS) Bold"/>
                <a:ea typeface="Calibri (MS) Bold"/>
                <a:cs typeface="Calibri (MS) Bold"/>
                <a:sym typeface="Calibri (MS) Bold"/>
              </a:rPr>
              <a:t>Bronze Layer: Incremental Raw Data Ingestion</a:t>
            </a:r>
          </a:p>
        </p:txBody>
      </p:sp>
      <p:sp>
        <p:nvSpPr>
          <p:cNvPr id="6" name="TextBox 6"/>
          <p:cNvSpPr txBox="1"/>
          <p:nvPr/>
        </p:nvSpPr>
        <p:spPr>
          <a:xfrm>
            <a:off x="582498" y="3396807"/>
            <a:ext cx="16676802" cy="6016075"/>
          </a:xfrm>
          <a:prstGeom prst="rect">
            <a:avLst/>
          </a:prstGeom>
        </p:spPr>
        <p:txBody>
          <a:bodyPr lIns="0" tIns="0" rIns="0" bIns="0" rtlCol="0" anchor="t">
            <a:spAutoFit/>
          </a:bodyPr>
          <a:lstStyle/>
          <a:p>
            <a:pPr algn="l">
              <a:lnSpc>
                <a:spcPts val="3379"/>
              </a:lnSpc>
            </a:pPr>
            <a:r>
              <a:rPr lang="en-US" sz="2854" b="1">
                <a:solidFill>
                  <a:srgbClr val="000000"/>
                </a:solidFill>
                <a:latin typeface="Arial Bold"/>
                <a:ea typeface="Arial Bold"/>
                <a:cs typeface="Arial Bold"/>
                <a:sym typeface="Arial Bold"/>
              </a:rPr>
              <a:t>Data Loading &amp; Checkpointing:</a:t>
            </a:r>
          </a:p>
          <a:p>
            <a:pPr marL="616296" lvl="1" indent="-308148" algn="l">
              <a:lnSpc>
                <a:spcPts val="3379"/>
              </a:lnSpc>
              <a:buFont typeface="Arial"/>
              <a:buChar char="•"/>
            </a:pPr>
            <a:r>
              <a:rPr lang="en-US" sz="2854">
                <a:solidFill>
                  <a:srgbClr val="000000"/>
                </a:solidFill>
                <a:latin typeface="Arial"/>
                <a:ea typeface="Arial"/>
                <a:cs typeface="Arial"/>
                <a:sym typeface="Arial"/>
              </a:rPr>
              <a:t>Reads raw Parquet files from Blob Storage ('enppi-row-data') </a:t>
            </a:r>
            <a:r>
              <a:rPr lang="en-US" sz="2854" b="1">
                <a:solidFill>
                  <a:srgbClr val="000000"/>
                </a:solidFill>
                <a:latin typeface="Arial Bold"/>
                <a:ea typeface="Arial Bold"/>
                <a:cs typeface="Arial Bold"/>
                <a:sym typeface="Arial Bold"/>
              </a:rPr>
              <a:t>incrementally</a:t>
            </a:r>
            <a:r>
              <a:rPr lang="en-US" sz="2854">
                <a:solidFill>
                  <a:srgbClr val="000000"/>
                </a:solidFill>
                <a:latin typeface="Arial"/>
                <a:ea typeface="Arial"/>
                <a:cs typeface="Arial"/>
                <a:sym typeface="Arial"/>
              </a:rPr>
              <a:t>.</a:t>
            </a:r>
          </a:p>
          <a:p>
            <a:pPr marL="616296" lvl="1" indent="-308148" algn="l">
              <a:lnSpc>
                <a:spcPts val="3379"/>
              </a:lnSpc>
              <a:buFont typeface="Arial"/>
              <a:buChar char="•"/>
            </a:pPr>
            <a:r>
              <a:rPr lang="en-US" sz="2854">
                <a:solidFill>
                  <a:srgbClr val="000000"/>
                </a:solidFill>
                <a:latin typeface="Arial"/>
                <a:ea typeface="Arial"/>
                <a:cs typeface="Arial"/>
                <a:sym typeface="Arial"/>
              </a:rPr>
              <a:t>Uses </a:t>
            </a:r>
            <a:r>
              <a:rPr lang="en-US" sz="2854" b="1">
                <a:solidFill>
                  <a:srgbClr val="000000"/>
                </a:solidFill>
                <a:latin typeface="Arial Bold"/>
                <a:ea typeface="Arial Bold"/>
                <a:cs typeface="Arial Bold"/>
                <a:sym typeface="Arial Bold"/>
              </a:rPr>
              <a:t>last_processed_timestamp</a:t>
            </a:r>
            <a:r>
              <a:rPr lang="en-US" sz="2854">
                <a:solidFill>
                  <a:srgbClr val="000000"/>
                </a:solidFill>
                <a:latin typeface="Arial"/>
                <a:ea typeface="Arial"/>
                <a:cs typeface="Arial"/>
                <a:sym typeface="Arial"/>
              </a:rPr>
              <a:t> from existing Delta table to fetch only new data </a:t>
            </a:r>
            <a:r>
              <a:rPr lang="en-US" sz="2854" b="1">
                <a:solidFill>
                  <a:srgbClr val="000000"/>
                </a:solidFill>
                <a:latin typeface="Arial Bold"/>
                <a:ea typeface="Arial Bold"/>
                <a:cs typeface="Arial Bold"/>
                <a:sym typeface="Arial Bold"/>
              </a:rPr>
              <a:t>(ingestion_timestamp &gt; last).</a:t>
            </a:r>
          </a:p>
          <a:p>
            <a:pPr algn="l">
              <a:lnSpc>
                <a:spcPts val="3379"/>
              </a:lnSpc>
            </a:pPr>
            <a:endParaRPr lang="en-US" sz="2854" b="1">
              <a:solidFill>
                <a:srgbClr val="000000"/>
              </a:solidFill>
              <a:latin typeface="Arial Bold"/>
              <a:ea typeface="Arial Bold"/>
              <a:cs typeface="Arial Bold"/>
              <a:sym typeface="Arial Bold"/>
            </a:endParaRPr>
          </a:p>
          <a:p>
            <a:pPr algn="l">
              <a:lnSpc>
                <a:spcPts val="3379"/>
              </a:lnSpc>
            </a:pPr>
            <a:r>
              <a:rPr lang="en-US" sz="2854" b="1">
                <a:solidFill>
                  <a:srgbClr val="000000"/>
                </a:solidFill>
                <a:latin typeface="Arial Bold"/>
                <a:ea typeface="Arial Bold"/>
                <a:cs typeface="Arial Bold"/>
                <a:sym typeface="Arial Bold"/>
              </a:rPr>
              <a:t>Table Creation &amp; Merge:</a:t>
            </a:r>
          </a:p>
          <a:p>
            <a:pPr marL="616296" lvl="1" indent="-308148" algn="l">
              <a:lnSpc>
                <a:spcPts val="3379"/>
              </a:lnSpc>
              <a:buFont typeface="Arial"/>
              <a:buChar char="•"/>
            </a:pPr>
            <a:r>
              <a:rPr lang="en-US" sz="2854">
                <a:solidFill>
                  <a:srgbClr val="000000"/>
                </a:solidFill>
                <a:latin typeface="Arial"/>
                <a:ea typeface="Arial"/>
                <a:cs typeface="Arial"/>
                <a:sym typeface="Arial"/>
              </a:rPr>
              <a:t>Creates/overwrites Delta table ('sicinc.bronze.enppi_smart_data_inc') if new.</a:t>
            </a:r>
          </a:p>
          <a:p>
            <a:pPr marL="616296" lvl="1" indent="-308148" algn="l">
              <a:lnSpc>
                <a:spcPts val="3379"/>
              </a:lnSpc>
              <a:buFont typeface="Arial"/>
              <a:buChar char="•"/>
            </a:pPr>
            <a:r>
              <a:rPr lang="en-US" sz="2854" b="1">
                <a:solidFill>
                  <a:srgbClr val="000000"/>
                </a:solidFill>
                <a:latin typeface="Arial Bold"/>
                <a:ea typeface="Arial Bold"/>
                <a:cs typeface="Arial Bold"/>
                <a:sym typeface="Arial Bold"/>
              </a:rPr>
              <a:t>Merges</a:t>
            </a:r>
            <a:r>
              <a:rPr lang="en-US" sz="2854">
                <a:solidFill>
                  <a:srgbClr val="000000"/>
                </a:solidFill>
                <a:latin typeface="Arial"/>
                <a:ea typeface="Arial"/>
                <a:cs typeface="Arial"/>
                <a:sym typeface="Arial"/>
              </a:rPr>
              <a:t> incremental data using DeltaTable on sensor_id and event_timestamp (insert new rows only).</a:t>
            </a:r>
          </a:p>
          <a:p>
            <a:pPr algn="l">
              <a:lnSpc>
                <a:spcPts val="3379"/>
              </a:lnSpc>
            </a:pPr>
            <a:endParaRPr lang="en-US" sz="2854">
              <a:solidFill>
                <a:srgbClr val="000000"/>
              </a:solidFill>
              <a:latin typeface="Arial"/>
              <a:ea typeface="Arial"/>
              <a:cs typeface="Arial"/>
              <a:sym typeface="Arial"/>
            </a:endParaRPr>
          </a:p>
          <a:p>
            <a:pPr algn="l">
              <a:lnSpc>
                <a:spcPts val="3379"/>
              </a:lnSpc>
            </a:pPr>
            <a:r>
              <a:rPr lang="en-US" sz="2854" b="1">
                <a:solidFill>
                  <a:srgbClr val="000000"/>
                </a:solidFill>
                <a:latin typeface="Arial Bold"/>
                <a:ea typeface="Arial Bold"/>
                <a:cs typeface="Arial Bold"/>
                <a:sym typeface="Arial Bold"/>
              </a:rPr>
              <a:t>Efficiency &amp; Scalability:</a:t>
            </a:r>
          </a:p>
          <a:p>
            <a:pPr marL="616296" lvl="1" indent="-308148" algn="l">
              <a:lnSpc>
                <a:spcPts val="3379"/>
              </a:lnSpc>
              <a:buFont typeface="Arial"/>
              <a:buChar char="•"/>
            </a:pPr>
            <a:r>
              <a:rPr lang="en-US" sz="2854">
                <a:solidFill>
                  <a:srgbClr val="000000"/>
                </a:solidFill>
                <a:latin typeface="Arial"/>
                <a:ea typeface="Arial"/>
                <a:cs typeface="Arial"/>
                <a:sym typeface="Arial"/>
              </a:rPr>
              <a:t>Handles </a:t>
            </a:r>
            <a:r>
              <a:rPr lang="en-US" sz="2854" b="1">
                <a:solidFill>
                  <a:srgbClr val="000000"/>
                </a:solidFill>
                <a:latin typeface="Arial Bold"/>
                <a:ea typeface="Arial Bold"/>
                <a:cs typeface="Arial Bold"/>
                <a:sym typeface="Arial Bold"/>
              </a:rPr>
              <a:t>full load on first run</a:t>
            </a:r>
            <a:r>
              <a:rPr lang="en-US" sz="2854">
                <a:solidFill>
                  <a:srgbClr val="000000"/>
                </a:solidFill>
                <a:latin typeface="Arial"/>
                <a:ea typeface="Arial"/>
                <a:cs typeface="Arial"/>
                <a:sym typeface="Arial"/>
              </a:rPr>
              <a:t>; subsequent runs process deltas only.</a:t>
            </a:r>
          </a:p>
          <a:p>
            <a:pPr marL="616296" lvl="1" indent="-308148" algn="l">
              <a:lnSpc>
                <a:spcPts val="3379"/>
              </a:lnSpc>
              <a:buFont typeface="Arial"/>
              <a:buChar char="•"/>
            </a:pPr>
            <a:r>
              <a:rPr lang="en-US" sz="2854">
                <a:solidFill>
                  <a:srgbClr val="000000"/>
                </a:solidFill>
                <a:latin typeface="Arial"/>
                <a:ea typeface="Arial"/>
                <a:cs typeface="Arial"/>
                <a:sym typeface="Arial"/>
              </a:rPr>
              <a:t>Ensures </a:t>
            </a:r>
            <a:r>
              <a:rPr lang="en-US" sz="2854" b="1">
                <a:solidFill>
                  <a:srgbClr val="000000"/>
                </a:solidFill>
                <a:latin typeface="Arial Bold"/>
                <a:ea typeface="Arial Bold"/>
                <a:cs typeface="Arial Bold"/>
                <a:sym typeface="Arial Bold"/>
              </a:rPr>
              <a:t>ACID transactions</a:t>
            </a:r>
            <a:r>
              <a:rPr lang="en-US" sz="2854">
                <a:solidFill>
                  <a:srgbClr val="000000"/>
                </a:solidFill>
                <a:latin typeface="Arial"/>
                <a:ea typeface="Arial"/>
                <a:cs typeface="Arial"/>
                <a:sym typeface="Arial"/>
              </a:rPr>
              <a:t> and schema enforcement for raw, unprocessed sensor data.</a:t>
            </a:r>
          </a:p>
          <a:p>
            <a:pPr algn="l">
              <a:lnSpc>
                <a:spcPts val="3379"/>
              </a:lnSpc>
            </a:pPr>
            <a:endParaRPr lang="en-US" sz="2854">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 y="0"/>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TextBox 4"/>
          <p:cNvSpPr txBox="1"/>
          <p:nvPr/>
        </p:nvSpPr>
        <p:spPr>
          <a:xfrm>
            <a:off x="1057437" y="9500559"/>
            <a:ext cx="3313814" cy="349206"/>
          </a:xfrm>
          <a:prstGeom prst="rect">
            <a:avLst/>
          </a:prstGeom>
        </p:spPr>
        <p:txBody>
          <a:bodyPr lIns="0" tIns="0" rIns="0" bIns="0" rtlCol="0" anchor="t">
            <a:spAutoFit/>
          </a:bodyPr>
          <a:lstStyle/>
          <a:p>
            <a:pPr algn="l">
              <a:lnSpc>
                <a:spcPts val="2729"/>
              </a:lnSpc>
            </a:pPr>
            <a:r>
              <a:rPr lang="en-US" sz="1950">
                <a:solidFill>
                  <a:srgbClr val="7F7F7F"/>
                </a:solidFill>
                <a:latin typeface="Arial"/>
                <a:ea typeface="Arial"/>
                <a:cs typeface="Arial"/>
                <a:sym typeface="Arial"/>
              </a:rPr>
              <a:t>Samsung Innovation Campus</a:t>
            </a:r>
          </a:p>
        </p:txBody>
      </p:sp>
      <p:sp>
        <p:nvSpPr>
          <p:cNvPr id="5" name="TextBox 5"/>
          <p:cNvSpPr txBox="1"/>
          <p:nvPr/>
        </p:nvSpPr>
        <p:spPr>
          <a:xfrm>
            <a:off x="582498" y="800746"/>
            <a:ext cx="17259299" cy="1237615"/>
          </a:xfrm>
          <a:prstGeom prst="rect">
            <a:avLst/>
          </a:prstGeom>
        </p:spPr>
        <p:txBody>
          <a:bodyPr lIns="0" tIns="0" rIns="0" bIns="0" rtlCol="0" anchor="t">
            <a:spAutoFit/>
          </a:bodyPr>
          <a:lstStyle/>
          <a:p>
            <a:pPr algn="l">
              <a:lnSpc>
                <a:spcPts val="8959"/>
              </a:lnSpc>
            </a:pPr>
            <a:r>
              <a:rPr lang="en-US" sz="6399" b="1">
                <a:solidFill>
                  <a:srgbClr val="FFFFFF"/>
                </a:solidFill>
                <a:latin typeface="Calibri (MS) Bold"/>
                <a:ea typeface="Calibri (MS) Bold"/>
                <a:cs typeface="Calibri (MS) Bold"/>
                <a:sym typeface="Calibri (MS) Bold"/>
              </a:rPr>
              <a:t>Silver Layer: Cleaned &amp; Enriched Data Processing</a:t>
            </a:r>
          </a:p>
        </p:txBody>
      </p:sp>
      <p:sp>
        <p:nvSpPr>
          <p:cNvPr id="6" name="TextBox 6"/>
          <p:cNvSpPr txBox="1"/>
          <p:nvPr/>
        </p:nvSpPr>
        <p:spPr>
          <a:xfrm>
            <a:off x="582498" y="3396807"/>
            <a:ext cx="16234349" cy="6016075"/>
          </a:xfrm>
          <a:prstGeom prst="rect">
            <a:avLst/>
          </a:prstGeom>
        </p:spPr>
        <p:txBody>
          <a:bodyPr lIns="0" tIns="0" rIns="0" bIns="0" rtlCol="0" anchor="t">
            <a:spAutoFit/>
          </a:bodyPr>
          <a:lstStyle/>
          <a:p>
            <a:pPr algn="l">
              <a:lnSpc>
                <a:spcPts val="3379"/>
              </a:lnSpc>
            </a:pPr>
            <a:r>
              <a:rPr lang="en-US" sz="2854" b="1">
                <a:solidFill>
                  <a:srgbClr val="000000"/>
                </a:solidFill>
                <a:latin typeface="Arial Bold"/>
                <a:ea typeface="Arial Bold"/>
                <a:cs typeface="Arial Bold"/>
                <a:sym typeface="Arial Bold"/>
              </a:rPr>
              <a:t>Data Ingestion &amp; Basic Cleaning:</a:t>
            </a:r>
          </a:p>
          <a:p>
            <a:pPr marL="616296" lvl="1" indent="-308148" algn="l">
              <a:lnSpc>
                <a:spcPts val="3379"/>
              </a:lnSpc>
              <a:buFont typeface="Arial"/>
              <a:buChar char="•"/>
            </a:pPr>
            <a:r>
              <a:rPr lang="en-US" sz="2854">
                <a:solidFill>
                  <a:srgbClr val="000000"/>
                </a:solidFill>
                <a:latin typeface="Arial"/>
                <a:ea typeface="Arial"/>
                <a:cs typeface="Arial"/>
                <a:sym typeface="Arial"/>
              </a:rPr>
              <a:t>Reads </a:t>
            </a:r>
            <a:r>
              <a:rPr lang="en-US" sz="2854" b="1">
                <a:solidFill>
                  <a:srgbClr val="000000"/>
                </a:solidFill>
                <a:latin typeface="Arial Bold"/>
                <a:ea typeface="Arial Bold"/>
                <a:cs typeface="Arial Bold"/>
                <a:sym typeface="Arial Bold"/>
              </a:rPr>
              <a:t>incremental Bronze</a:t>
            </a:r>
            <a:r>
              <a:rPr lang="en-US" sz="2854">
                <a:solidFill>
                  <a:srgbClr val="000000"/>
                </a:solidFill>
                <a:latin typeface="Arial"/>
                <a:ea typeface="Arial"/>
                <a:cs typeface="Arial"/>
                <a:sym typeface="Arial"/>
              </a:rPr>
              <a:t> Delta table.</a:t>
            </a:r>
          </a:p>
          <a:p>
            <a:pPr marL="616296" lvl="1" indent="-308148" algn="l">
              <a:lnSpc>
                <a:spcPts val="3379"/>
              </a:lnSpc>
              <a:buFont typeface="Arial"/>
              <a:buChar char="•"/>
            </a:pPr>
            <a:r>
              <a:rPr lang="en-US" sz="2854">
                <a:solidFill>
                  <a:srgbClr val="000000"/>
                </a:solidFill>
                <a:latin typeface="Arial"/>
                <a:ea typeface="Arial"/>
                <a:cs typeface="Arial"/>
                <a:sym typeface="Arial"/>
              </a:rPr>
              <a:t>Casts timestamp to TimestampType, adds date column.</a:t>
            </a:r>
          </a:p>
          <a:p>
            <a:pPr algn="l">
              <a:lnSpc>
                <a:spcPts val="3379"/>
              </a:lnSpc>
            </a:pPr>
            <a:endParaRPr lang="en-US" sz="2854">
              <a:solidFill>
                <a:srgbClr val="000000"/>
              </a:solidFill>
              <a:latin typeface="Arial"/>
              <a:ea typeface="Arial"/>
              <a:cs typeface="Arial"/>
              <a:sym typeface="Arial"/>
            </a:endParaRPr>
          </a:p>
          <a:p>
            <a:pPr algn="l">
              <a:lnSpc>
                <a:spcPts val="3379"/>
              </a:lnSpc>
            </a:pPr>
            <a:r>
              <a:rPr lang="en-US" sz="2854" b="1">
                <a:solidFill>
                  <a:srgbClr val="000000"/>
                </a:solidFill>
                <a:latin typeface="Arial Bold"/>
                <a:ea typeface="Arial Bold"/>
                <a:cs typeface="Arial Bold"/>
                <a:sym typeface="Arial Bold"/>
              </a:rPr>
              <a:t>Feature Engineering &amp; Quality:</a:t>
            </a:r>
          </a:p>
          <a:p>
            <a:pPr marL="616296" lvl="1" indent="-308148" algn="l">
              <a:lnSpc>
                <a:spcPts val="3379"/>
              </a:lnSpc>
              <a:buFont typeface="Arial"/>
              <a:buChar char="•"/>
            </a:pPr>
            <a:r>
              <a:rPr lang="en-US" sz="2854">
                <a:solidFill>
                  <a:srgbClr val="000000"/>
                </a:solidFill>
                <a:latin typeface="Arial"/>
                <a:ea typeface="Arial"/>
                <a:cs typeface="Arial"/>
                <a:sym typeface="Arial"/>
              </a:rPr>
              <a:t>Adds </a:t>
            </a:r>
            <a:r>
              <a:rPr lang="en-US" sz="2854" b="1">
                <a:solidFill>
                  <a:srgbClr val="000000"/>
                </a:solidFill>
                <a:latin typeface="Arial Bold"/>
                <a:ea typeface="Arial Bold"/>
                <a:cs typeface="Arial Bold"/>
                <a:sym typeface="Arial Bold"/>
              </a:rPr>
              <a:t>risk_level</a:t>
            </a:r>
            <a:r>
              <a:rPr lang="en-US" sz="2854">
                <a:solidFill>
                  <a:srgbClr val="000000"/>
                </a:solidFill>
                <a:latin typeface="Arial"/>
                <a:ea typeface="Arial"/>
                <a:cs typeface="Arial"/>
                <a:sym typeface="Arial"/>
              </a:rPr>
              <a:t> (High/Medium/Low based on </a:t>
            </a:r>
            <a:r>
              <a:rPr lang="en-US" sz="2854" b="1">
                <a:solidFill>
                  <a:srgbClr val="000000"/>
                </a:solidFill>
                <a:latin typeface="Arial Bold"/>
                <a:ea typeface="Arial Bold"/>
                <a:cs typeface="Arial Bold"/>
                <a:sym typeface="Arial Bold"/>
              </a:rPr>
              <a:t>leaks/H2S</a:t>
            </a:r>
            <a:r>
              <a:rPr lang="en-US" sz="2854">
                <a:solidFill>
                  <a:srgbClr val="000000"/>
                </a:solidFill>
                <a:latin typeface="Arial"/>
                <a:ea typeface="Arial"/>
                <a:cs typeface="Arial"/>
                <a:sym typeface="Arial"/>
              </a:rPr>
              <a:t>), </a:t>
            </a:r>
            <a:r>
              <a:rPr lang="en-US" sz="2854" b="1">
                <a:solidFill>
                  <a:srgbClr val="000000"/>
                </a:solidFill>
                <a:latin typeface="Arial Bold"/>
                <a:ea typeface="Arial Bold"/>
                <a:cs typeface="Arial Bold"/>
                <a:sym typeface="Arial Bold"/>
              </a:rPr>
              <a:t>outlier_flag</a:t>
            </a:r>
            <a:r>
              <a:rPr lang="en-US" sz="2854">
                <a:solidFill>
                  <a:srgbClr val="000000"/>
                </a:solidFill>
                <a:latin typeface="Arial"/>
                <a:ea typeface="Arial"/>
                <a:cs typeface="Arial"/>
                <a:sym typeface="Arial"/>
              </a:rPr>
              <a:t> (for extreme values like PPM &gt;500 or temp &gt;100).</a:t>
            </a:r>
          </a:p>
          <a:p>
            <a:pPr algn="l">
              <a:lnSpc>
                <a:spcPts val="3379"/>
              </a:lnSpc>
            </a:pPr>
            <a:endParaRPr lang="en-US" sz="2854">
              <a:solidFill>
                <a:srgbClr val="000000"/>
              </a:solidFill>
              <a:latin typeface="Arial"/>
              <a:ea typeface="Arial"/>
              <a:cs typeface="Arial"/>
              <a:sym typeface="Arial"/>
            </a:endParaRPr>
          </a:p>
          <a:p>
            <a:pPr algn="l">
              <a:lnSpc>
                <a:spcPts val="3379"/>
              </a:lnSpc>
            </a:pPr>
            <a:r>
              <a:rPr lang="en-US" sz="2854" b="1">
                <a:solidFill>
                  <a:srgbClr val="000000"/>
                </a:solidFill>
                <a:latin typeface="Arial Bold"/>
                <a:ea typeface="Arial Bold"/>
                <a:cs typeface="Arial Bold"/>
                <a:sym typeface="Arial Bold"/>
              </a:rPr>
              <a:t>Incremental Write &amp; Partitioning:</a:t>
            </a:r>
          </a:p>
          <a:p>
            <a:pPr marL="616296" lvl="1" indent="-308148" algn="l">
              <a:lnSpc>
                <a:spcPts val="3379"/>
              </a:lnSpc>
              <a:buFont typeface="Arial"/>
              <a:buChar char="•"/>
            </a:pPr>
            <a:r>
              <a:rPr lang="en-US" sz="2854" b="1">
                <a:solidFill>
                  <a:srgbClr val="000000"/>
                </a:solidFill>
                <a:latin typeface="Arial Bold"/>
                <a:ea typeface="Arial Bold"/>
                <a:cs typeface="Arial Bold"/>
                <a:sym typeface="Arial Bold"/>
              </a:rPr>
              <a:t>Merges</a:t>
            </a:r>
            <a:r>
              <a:rPr lang="en-US" sz="2854">
                <a:solidFill>
                  <a:srgbClr val="000000"/>
                </a:solidFill>
                <a:latin typeface="Arial"/>
                <a:ea typeface="Arial"/>
                <a:cs typeface="Arial"/>
                <a:sym typeface="Arial"/>
              </a:rPr>
              <a:t> new data into Silver Delta table ('sicinc.silver.enppi_smart_data_inc') using timestamp/sensor/facility as key.</a:t>
            </a:r>
          </a:p>
          <a:p>
            <a:pPr marL="616296" lvl="1" indent="-308148" algn="l">
              <a:lnSpc>
                <a:spcPts val="3379"/>
              </a:lnSpc>
              <a:buFont typeface="Arial"/>
              <a:buChar char="•"/>
            </a:pPr>
            <a:r>
              <a:rPr lang="en-US" sz="2854" b="1">
                <a:solidFill>
                  <a:srgbClr val="000000"/>
                </a:solidFill>
                <a:latin typeface="Arial Bold"/>
                <a:ea typeface="Arial Bold"/>
                <a:cs typeface="Arial Bold"/>
                <a:sym typeface="Arial Bold"/>
              </a:rPr>
              <a:t>Partitions by date(year,month,day)</a:t>
            </a:r>
            <a:r>
              <a:rPr lang="en-US" sz="2854">
                <a:solidFill>
                  <a:srgbClr val="000000"/>
                </a:solidFill>
                <a:latin typeface="Arial"/>
                <a:ea typeface="Arial"/>
                <a:cs typeface="Arial"/>
                <a:sym typeface="Arial"/>
              </a:rPr>
              <a:t> for query efficiency; adds ingestion_timestamp and date_key for analytics.</a:t>
            </a:r>
          </a:p>
          <a:p>
            <a:pPr algn="l">
              <a:lnSpc>
                <a:spcPts val="3379"/>
              </a:lnSpc>
            </a:pPr>
            <a:endParaRPr lang="en-US" sz="2854">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 y="0"/>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TextBox 4"/>
          <p:cNvSpPr txBox="1"/>
          <p:nvPr/>
        </p:nvSpPr>
        <p:spPr>
          <a:xfrm>
            <a:off x="1790118" y="882548"/>
            <a:ext cx="14703185" cy="1102586"/>
          </a:xfrm>
          <a:prstGeom prst="rect">
            <a:avLst/>
          </a:prstGeom>
        </p:spPr>
        <p:txBody>
          <a:bodyPr lIns="0" tIns="0" rIns="0" bIns="0" rtlCol="0" anchor="t">
            <a:spAutoFit/>
          </a:bodyPr>
          <a:lstStyle/>
          <a:p>
            <a:pPr algn="l">
              <a:lnSpc>
                <a:spcPts val="8002"/>
              </a:lnSpc>
            </a:pPr>
            <a:r>
              <a:rPr lang="en-US" sz="5716" b="1">
                <a:solidFill>
                  <a:srgbClr val="FFFFFF"/>
                </a:solidFill>
                <a:latin typeface="Calibri (MS) Bold"/>
                <a:ea typeface="Calibri (MS) Bold"/>
                <a:cs typeface="Calibri (MS) Bold"/>
                <a:sym typeface="Calibri (MS) Bold"/>
              </a:rPr>
              <a:t>Gold Layer: Dimensional Model for Analytics</a:t>
            </a:r>
          </a:p>
        </p:txBody>
      </p:sp>
      <p:sp>
        <p:nvSpPr>
          <p:cNvPr id="5" name="TextBox 5"/>
          <p:cNvSpPr txBox="1"/>
          <p:nvPr/>
        </p:nvSpPr>
        <p:spPr>
          <a:xfrm>
            <a:off x="406090" y="3263304"/>
            <a:ext cx="14011922" cy="2954655"/>
          </a:xfrm>
          <a:prstGeom prst="rect">
            <a:avLst/>
          </a:prstGeom>
        </p:spPr>
        <p:txBody>
          <a:bodyPr lIns="0" tIns="0" rIns="0" bIns="0" rtlCol="0" anchor="t">
            <a:spAutoFit/>
          </a:bodyPr>
          <a:lstStyle/>
          <a:p>
            <a:pPr algn="l">
              <a:lnSpc>
                <a:spcPts val="4620"/>
              </a:lnSpc>
              <a:spcBef>
                <a:spcPct val="0"/>
              </a:spcBef>
            </a:pPr>
            <a:r>
              <a:rPr lang="en-US" sz="3300" b="1">
                <a:solidFill>
                  <a:srgbClr val="000000"/>
                </a:solidFill>
                <a:latin typeface="Calibri (MS) Bold"/>
                <a:ea typeface="Calibri (MS) Bold"/>
                <a:cs typeface="Calibri (MS) Bold"/>
                <a:sym typeface="Calibri (MS) Bold"/>
              </a:rPr>
              <a:t>Dimension Tables (Incremental SCD &amp; Merge):</a:t>
            </a:r>
          </a:p>
          <a:p>
            <a:pPr marL="712470" lvl="1" indent="-356235" algn="l">
              <a:lnSpc>
                <a:spcPts val="4620"/>
              </a:lnSpc>
              <a:buFont typeface="Arial"/>
              <a:buChar char="•"/>
            </a:pPr>
            <a:r>
              <a:rPr lang="en-US" sz="3300" b="1">
                <a:solidFill>
                  <a:srgbClr val="000000"/>
                </a:solidFill>
                <a:latin typeface="Calibri (MS) Bold"/>
                <a:ea typeface="Calibri (MS) Bold"/>
                <a:cs typeface="Calibri (MS) Bold"/>
                <a:sym typeface="Calibri (MS) Bold"/>
              </a:rPr>
              <a:t>Dim_Time</a:t>
            </a:r>
            <a:r>
              <a:rPr lang="en-US" sz="3300">
                <a:solidFill>
                  <a:srgbClr val="000000"/>
                </a:solidFill>
                <a:latin typeface="Calibri (MS)"/>
                <a:ea typeface="Calibri (MS)"/>
                <a:cs typeface="Calibri (MS)"/>
                <a:sym typeface="Calibri (MS)"/>
              </a:rPr>
              <a:t>: Daily dates with time attributes.</a:t>
            </a:r>
          </a:p>
          <a:p>
            <a:pPr marL="712470" lvl="1" indent="-356235" algn="l">
              <a:lnSpc>
                <a:spcPts val="4620"/>
              </a:lnSpc>
              <a:buFont typeface="Arial"/>
              <a:buChar char="•"/>
            </a:pPr>
            <a:r>
              <a:rPr lang="en-US" sz="3300" b="1">
                <a:solidFill>
                  <a:srgbClr val="000000"/>
                </a:solidFill>
                <a:latin typeface="Calibri (MS) Bold"/>
                <a:ea typeface="Calibri (MS) Bold"/>
                <a:cs typeface="Calibri (MS) Bold"/>
                <a:sym typeface="Calibri (MS) Bold"/>
              </a:rPr>
              <a:t>Dim_Facility</a:t>
            </a:r>
            <a:r>
              <a:rPr lang="en-US" sz="3300">
                <a:solidFill>
                  <a:srgbClr val="000000"/>
                </a:solidFill>
                <a:latin typeface="Calibri (MS)"/>
                <a:ea typeface="Calibri (MS)"/>
                <a:cs typeface="Calibri (MS)"/>
                <a:sym typeface="Calibri (MS)"/>
              </a:rPr>
              <a:t>: Facilities with surrogate keys.</a:t>
            </a:r>
          </a:p>
          <a:p>
            <a:pPr marL="712470" lvl="1" indent="-356235" algn="l">
              <a:lnSpc>
                <a:spcPts val="4620"/>
              </a:lnSpc>
              <a:buFont typeface="Arial"/>
              <a:buChar char="•"/>
            </a:pPr>
            <a:r>
              <a:rPr lang="en-US" sz="3300" b="1">
                <a:solidFill>
                  <a:srgbClr val="000000"/>
                </a:solidFill>
                <a:latin typeface="Calibri (MS) Bold"/>
                <a:ea typeface="Calibri (MS) Bold"/>
                <a:cs typeface="Calibri (MS) Bold"/>
                <a:sym typeface="Calibri (MS) Bold"/>
              </a:rPr>
              <a:t>Dim_Sensor_inc</a:t>
            </a:r>
            <a:r>
              <a:rPr lang="en-US" sz="3300">
                <a:solidFill>
                  <a:srgbClr val="000000"/>
                </a:solidFill>
                <a:latin typeface="Calibri (MS)"/>
                <a:ea typeface="Calibri (MS)"/>
                <a:cs typeface="Calibri (MS)"/>
                <a:sym typeface="Calibri (MS)"/>
              </a:rPr>
              <a:t> </a:t>
            </a:r>
            <a:r>
              <a:rPr lang="en-US" sz="3300" b="1">
                <a:solidFill>
                  <a:srgbClr val="000000"/>
                </a:solidFill>
                <a:latin typeface="Calibri (MS) Bold"/>
                <a:ea typeface="Calibri (MS) Bold"/>
                <a:cs typeface="Calibri (MS) Bold"/>
                <a:sym typeface="Calibri (MS) Bold"/>
              </a:rPr>
              <a:t>(SCD Type 2)</a:t>
            </a:r>
            <a:r>
              <a:rPr lang="en-US" sz="3300">
                <a:solidFill>
                  <a:srgbClr val="000000"/>
                </a:solidFill>
                <a:latin typeface="Calibri (MS)"/>
                <a:ea typeface="Calibri (MS)"/>
                <a:cs typeface="Calibri (MS)"/>
                <a:sym typeface="Calibri (MS)"/>
              </a:rPr>
              <a:t>: Handles new/changed sensors (type/gas_type).</a:t>
            </a:r>
          </a:p>
        </p:txBody>
      </p:sp>
      <p:sp>
        <p:nvSpPr>
          <p:cNvPr id="6" name="TextBox 6"/>
          <p:cNvSpPr txBox="1"/>
          <p:nvPr/>
        </p:nvSpPr>
        <p:spPr>
          <a:xfrm>
            <a:off x="406090" y="6494184"/>
            <a:ext cx="12275854" cy="3359302"/>
          </a:xfrm>
          <a:prstGeom prst="rect">
            <a:avLst/>
          </a:prstGeom>
        </p:spPr>
        <p:txBody>
          <a:bodyPr lIns="0" tIns="0" rIns="0" bIns="0" rtlCol="0" anchor="t">
            <a:spAutoFit/>
          </a:bodyPr>
          <a:lstStyle/>
          <a:p>
            <a:pPr algn="l">
              <a:lnSpc>
                <a:spcPts val="3788"/>
              </a:lnSpc>
            </a:pPr>
            <a:r>
              <a:rPr lang="en-US" sz="3200" b="1">
                <a:solidFill>
                  <a:srgbClr val="000000"/>
                </a:solidFill>
                <a:latin typeface="Arial Bold"/>
                <a:ea typeface="Arial Bold"/>
                <a:cs typeface="Arial Bold"/>
                <a:sym typeface="Arial Bold"/>
              </a:rPr>
              <a:t>Fact Table Aggregation:</a:t>
            </a:r>
          </a:p>
          <a:p>
            <a:pPr marL="690881" lvl="1" indent="-345440" algn="l">
              <a:lnSpc>
                <a:spcPts val="3788"/>
              </a:lnSpc>
              <a:buFont typeface="Arial"/>
              <a:buChar char="•"/>
            </a:pPr>
            <a:r>
              <a:rPr lang="en-US" sz="3200" b="1">
                <a:solidFill>
                  <a:srgbClr val="000000"/>
                </a:solidFill>
                <a:latin typeface="Arial Bold"/>
                <a:ea typeface="Arial Bold"/>
                <a:cs typeface="Arial Bold"/>
                <a:sym typeface="Arial Bold"/>
              </a:rPr>
              <a:t>Fact_Sensor_Daily_Readings_inc</a:t>
            </a:r>
            <a:r>
              <a:rPr lang="en-US" sz="3200">
                <a:solidFill>
                  <a:srgbClr val="000000"/>
                </a:solidFill>
                <a:latin typeface="Arial"/>
                <a:ea typeface="Arial"/>
                <a:cs typeface="Arial"/>
                <a:sym typeface="Arial"/>
              </a:rPr>
              <a:t>: Daily summaries from Silver.</a:t>
            </a:r>
          </a:p>
          <a:p>
            <a:pPr marL="690881" lvl="1" indent="-345440" algn="l">
              <a:lnSpc>
                <a:spcPts val="3788"/>
              </a:lnSpc>
              <a:buFont typeface="Arial"/>
              <a:buChar char="•"/>
            </a:pPr>
            <a:r>
              <a:rPr lang="en-US" sz="3200" b="1">
                <a:solidFill>
                  <a:srgbClr val="000000"/>
                </a:solidFill>
                <a:latin typeface="Arial Bold"/>
                <a:ea typeface="Arial Bold"/>
                <a:cs typeface="Arial Bold"/>
                <a:sym typeface="Arial Bold"/>
              </a:rPr>
              <a:t>Partitions</a:t>
            </a:r>
            <a:r>
              <a:rPr lang="en-US" sz="3200">
                <a:solidFill>
                  <a:srgbClr val="000000"/>
                </a:solidFill>
                <a:latin typeface="Arial"/>
                <a:ea typeface="Arial"/>
                <a:cs typeface="Arial"/>
                <a:sym typeface="Arial"/>
              </a:rPr>
              <a:t> by </a:t>
            </a:r>
            <a:r>
              <a:rPr lang="en-US" sz="3200" b="1">
                <a:solidFill>
                  <a:srgbClr val="000000"/>
                </a:solidFill>
                <a:latin typeface="Arial Bold"/>
                <a:ea typeface="Arial Bold"/>
                <a:cs typeface="Arial Bold"/>
                <a:sym typeface="Arial Bold"/>
              </a:rPr>
              <a:t>year/month/day</a:t>
            </a:r>
            <a:r>
              <a:rPr lang="en-US" sz="3200">
                <a:solidFill>
                  <a:srgbClr val="000000"/>
                </a:solidFill>
                <a:latin typeface="Arial"/>
                <a:ea typeface="Arial"/>
                <a:cs typeface="Arial"/>
                <a:sym typeface="Arial"/>
              </a:rPr>
              <a:t> for efficiency.</a:t>
            </a:r>
          </a:p>
          <a:p>
            <a:pPr marL="690881" lvl="1" indent="-345440" algn="l">
              <a:lnSpc>
                <a:spcPts val="3788"/>
              </a:lnSpc>
              <a:buFont typeface="Arial"/>
              <a:buChar char="•"/>
            </a:pPr>
            <a:r>
              <a:rPr lang="en-US" sz="3200">
                <a:solidFill>
                  <a:srgbClr val="000000"/>
                </a:solidFill>
                <a:latin typeface="Arial"/>
                <a:ea typeface="Arial"/>
                <a:cs typeface="Arial"/>
                <a:sym typeface="Arial"/>
              </a:rPr>
              <a:t>Uses </a:t>
            </a:r>
            <a:r>
              <a:rPr lang="en-US" sz="3200" b="1">
                <a:solidFill>
                  <a:srgbClr val="000000"/>
                </a:solidFill>
                <a:latin typeface="Arial Bold"/>
                <a:ea typeface="Arial Bold"/>
                <a:cs typeface="Arial Bold"/>
                <a:sym typeface="Arial Bold"/>
              </a:rPr>
              <a:t>Z-Order</a:t>
            </a:r>
            <a:r>
              <a:rPr lang="en-US" sz="3200">
                <a:solidFill>
                  <a:srgbClr val="000000"/>
                </a:solidFill>
                <a:latin typeface="Arial"/>
                <a:ea typeface="Arial"/>
                <a:cs typeface="Arial"/>
                <a:sym typeface="Arial"/>
              </a:rPr>
              <a:t> Indexing on </a:t>
            </a:r>
            <a:r>
              <a:rPr lang="en-US" sz="3200" b="1">
                <a:solidFill>
                  <a:srgbClr val="000000"/>
                </a:solidFill>
                <a:latin typeface="Arial Bold"/>
                <a:ea typeface="Arial Bold"/>
                <a:cs typeface="Arial Bold"/>
                <a:sym typeface="Arial Bold"/>
              </a:rPr>
              <a:t>facility_id</a:t>
            </a:r>
            <a:r>
              <a:rPr lang="en-US" sz="3200">
                <a:solidFill>
                  <a:srgbClr val="000000"/>
                </a:solidFill>
                <a:latin typeface="Arial"/>
                <a:ea typeface="Arial"/>
                <a:cs typeface="Arial"/>
                <a:sym typeface="Arial"/>
              </a:rPr>
              <a:t> to </a:t>
            </a:r>
            <a:r>
              <a:rPr lang="en-US" sz="3200" b="1">
                <a:solidFill>
                  <a:srgbClr val="000000"/>
                </a:solidFill>
                <a:latin typeface="Arial Bold"/>
                <a:ea typeface="Arial Bold"/>
                <a:cs typeface="Arial Bold"/>
                <a:sym typeface="Arial Bold"/>
              </a:rPr>
              <a:t>speed up filtering</a:t>
            </a:r>
            <a:r>
              <a:rPr lang="en-US" sz="3200">
                <a:solidFill>
                  <a:srgbClr val="000000"/>
                </a:solidFill>
                <a:latin typeface="Arial"/>
                <a:ea typeface="Arial"/>
                <a:cs typeface="Arial"/>
                <a:sym typeface="Arial"/>
              </a:rPr>
              <a:t> by specific plants.</a:t>
            </a:r>
          </a:p>
          <a:p>
            <a:pPr marL="690881" lvl="1" indent="-345440" algn="l">
              <a:lnSpc>
                <a:spcPts val="3788"/>
              </a:lnSpc>
              <a:buFont typeface="Arial"/>
              <a:buChar char="•"/>
            </a:pPr>
            <a:r>
              <a:rPr lang="en-US" sz="3200">
                <a:solidFill>
                  <a:srgbClr val="000000"/>
                </a:solidFill>
                <a:latin typeface="Arial"/>
                <a:ea typeface="Arial"/>
                <a:cs typeface="Arial"/>
                <a:sym typeface="Arial"/>
              </a:rPr>
              <a:t>Adds </a:t>
            </a:r>
            <a:r>
              <a:rPr lang="en-US" sz="3200" b="1">
                <a:solidFill>
                  <a:srgbClr val="000000"/>
                </a:solidFill>
                <a:latin typeface="Arial Bold"/>
                <a:ea typeface="Arial Bold"/>
                <a:cs typeface="Arial Bold"/>
                <a:sym typeface="Arial Bold"/>
              </a:rPr>
              <a:t>gold_ingestion_timestamp</a:t>
            </a:r>
            <a:r>
              <a:rPr lang="en-US" sz="3200">
                <a:solidFill>
                  <a:srgbClr val="000000"/>
                </a:solidFill>
                <a:latin typeface="Arial"/>
                <a:ea typeface="Arial"/>
                <a:cs typeface="Arial"/>
                <a:sym typeface="Arial"/>
              </a:rPr>
              <a:t> to all tables for lineage.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524204"/>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Freeform 4"/>
          <p:cNvSpPr/>
          <p:nvPr/>
        </p:nvSpPr>
        <p:spPr>
          <a:xfrm>
            <a:off x="2112676" y="2612947"/>
            <a:ext cx="12642559" cy="7674053"/>
          </a:xfrm>
          <a:custGeom>
            <a:avLst/>
            <a:gdLst/>
            <a:ahLst/>
            <a:cxnLst/>
            <a:rect l="l" t="t" r="r" b="b"/>
            <a:pathLst>
              <a:path w="12642559" h="7674053">
                <a:moveTo>
                  <a:pt x="0" y="0"/>
                </a:moveTo>
                <a:lnTo>
                  <a:pt x="12642559" y="0"/>
                </a:lnTo>
                <a:lnTo>
                  <a:pt x="12642559" y="7674053"/>
                </a:lnTo>
                <a:lnTo>
                  <a:pt x="0" y="7674053"/>
                </a:lnTo>
                <a:lnTo>
                  <a:pt x="0" y="0"/>
                </a:lnTo>
                <a:close/>
              </a:path>
            </a:pathLst>
          </a:custGeom>
          <a:blipFill>
            <a:blip r:embed="rId2"/>
            <a:stretch>
              <a:fillRect t="-3171"/>
            </a:stretch>
          </a:blipFill>
        </p:spPr>
      </p:sp>
      <p:sp>
        <p:nvSpPr>
          <p:cNvPr id="5" name="TextBox 5"/>
          <p:cNvSpPr txBox="1"/>
          <p:nvPr/>
        </p:nvSpPr>
        <p:spPr>
          <a:xfrm>
            <a:off x="1326692" y="762000"/>
            <a:ext cx="16961308" cy="1237615"/>
          </a:xfrm>
          <a:prstGeom prst="rect">
            <a:avLst/>
          </a:prstGeom>
        </p:spPr>
        <p:txBody>
          <a:bodyPr lIns="0" tIns="0" rIns="0" bIns="0" rtlCol="0" anchor="t">
            <a:spAutoFit/>
          </a:bodyPr>
          <a:lstStyle/>
          <a:p>
            <a:pPr algn="l">
              <a:lnSpc>
                <a:spcPts val="8959"/>
              </a:lnSpc>
            </a:pPr>
            <a:r>
              <a:rPr lang="en-US" sz="6399" b="1">
                <a:solidFill>
                  <a:srgbClr val="FFFFFF"/>
                </a:solidFill>
                <a:latin typeface="Calibri (MS) Bold"/>
                <a:ea typeface="Calibri (MS) Bold"/>
                <a:cs typeface="Calibri (MS) Bold"/>
                <a:sym typeface="Calibri (MS) Bold"/>
              </a:rPr>
              <a:t>Gold Layer: Dimensional Model for Analytics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582" y="-376085"/>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Freeform 4"/>
          <p:cNvSpPr/>
          <p:nvPr/>
        </p:nvSpPr>
        <p:spPr>
          <a:xfrm>
            <a:off x="-239078" y="6834135"/>
            <a:ext cx="18527078" cy="3587301"/>
          </a:xfrm>
          <a:custGeom>
            <a:avLst/>
            <a:gdLst/>
            <a:ahLst/>
            <a:cxnLst/>
            <a:rect l="l" t="t" r="r" b="b"/>
            <a:pathLst>
              <a:path w="18527078" h="3587301">
                <a:moveTo>
                  <a:pt x="0" y="0"/>
                </a:moveTo>
                <a:lnTo>
                  <a:pt x="18527078" y="0"/>
                </a:lnTo>
                <a:lnTo>
                  <a:pt x="18527078" y="3587301"/>
                </a:lnTo>
                <a:lnTo>
                  <a:pt x="0" y="3587301"/>
                </a:lnTo>
                <a:lnTo>
                  <a:pt x="0" y="0"/>
                </a:lnTo>
                <a:close/>
              </a:path>
            </a:pathLst>
          </a:custGeom>
          <a:blipFill>
            <a:blip r:embed="rId2"/>
            <a:stretch>
              <a:fillRect l="-3816" t="-88500" r="-6272" b="-55985"/>
            </a:stretch>
          </a:blipFill>
        </p:spPr>
      </p:sp>
      <p:sp>
        <p:nvSpPr>
          <p:cNvPr id="5" name="TextBox 5"/>
          <p:cNvSpPr txBox="1"/>
          <p:nvPr/>
        </p:nvSpPr>
        <p:spPr>
          <a:xfrm>
            <a:off x="3203815" y="752475"/>
            <a:ext cx="14703185" cy="1336675"/>
          </a:xfrm>
          <a:prstGeom prst="rect">
            <a:avLst/>
          </a:prstGeom>
        </p:spPr>
        <p:txBody>
          <a:bodyPr lIns="0" tIns="0" rIns="0" bIns="0" rtlCol="0" anchor="t">
            <a:spAutoFit/>
          </a:bodyPr>
          <a:lstStyle/>
          <a:p>
            <a:pPr algn="l">
              <a:lnSpc>
                <a:spcPts val="9799"/>
              </a:lnSpc>
            </a:pPr>
            <a:r>
              <a:rPr lang="en-US" sz="6999" b="1">
                <a:solidFill>
                  <a:srgbClr val="FFFFFF"/>
                </a:solidFill>
                <a:latin typeface="Calibri (MS) Bold"/>
                <a:ea typeface="Calibri (MS) Bold"/>
                <a:cs typeface="Calibri (MS) Bold"/>
                <a:sym typeface="Calibri (MS) Bold"/>
              </a:rPr>
              <a:t>Automated Databricks Pipeline</a:t>
            </a:r>
          </a:p>
        </p:txBody>
      </p:sp>
      <p:sp>
        <p:nvSpPr>
          <p:cNvPr id="6" name="TextBox 6"/>
          <p:cNvSpPr txBox="1"/>
          <p:nvPr/>
        </p:nvSpPr>
        <p:spPr>
          <a:xfrm>
            <a:off x="226993" y="2902044"/>
            <a:ext cx="17680007" cy="3932091"/>
          </a:xfrm>
          <a:prstGeom prst="rect">
            <a:avLst/>
          </a:prstGeom>
        </p:spPr>
        <p:txBody>
          <a:bodyPr lIns="0" tIns="0" rIns="0" bIns="0" rtlCol="0" anchor="t">
            <a:spAutoFit/>
          </a:bodyPr>
          <a:lstStyle/>
          <a:p>
            <a:pPr algn="l">
              <a:lnSpc>
                <a:spcPts val="4735"/>
              </a:lnSpc>
            </a:pPr>
            <a:r>
              <a:rPr lang="en-US" sz="3999" b="1">
                <a:solidFill>
                  <a:srgbClr val="000000"/>
                </a:solidFill>
                <a:latin typeface="Arial Bold"/>
                <a:ea typeface="Arial Bold"/>
                <a:cs typeface="Arial Bold"/>
                <a:sym typeface="Arial Bold"/>
              </a:rPr>
              <a:t>End-to-End ETL Pipeline:</a:t>
            </a:r>
          </a:p>
          <a:p>
            <a:pPr algn="l">
              <a:lnSpc>
                <a:spcPts val="4735"/>
              </a:lnSpc>
            </a:pPr>
            <a:endParaRPr lang="en-US" sz="3999" b="1">
              <a:solidFill>
                <a:srgbClr val="000000"/>
              </a:solidFill>
              <a:latin typeface="Arial Bold"/>
              <a:ea typeface="Arial Bold"/>
              <a:cs typeface="Arial Bold"/>
              <a:sym typeface="Arial Bold"/>
            </a:endParaRPr>
          </a:p>
          <a:p>
            <a:pPr marL="792092" lvl="1" indent="-396046" algn="l">
              <a:lnSpc>
                <a:spcPts val="4343"/>
              </a:lnSpc>
              <a:buFont typeface="Arial"/>
              <a:buChar char="•"/>
            </a:pPr>
            <a:r>
              <a:rPr lang="en-US" sz="3668" b="1">
                <a:solidFill>
                  <a:srgbClr val="000000"/>
                </a:solidFill>
                <a:latin typeface="Arial Bold"/>
                <a:ea typeface="Arial Bold"/>
                <a:cs typeface="Arial Bold"/>
                <a:sym typeface="Arial Bold"/>
              </a:rPr>
              <a:t>Bronze Load</a:t>
            </a:r>
            <a:r>
              <a:rPr lang="en-US" sz="3668">
                <a:solidFill>
                  <a:srgbClr val="000000"/>
                </a:solidFill>
                <a:latin typeface="Arial"/>
                <a:ea typeface="Arial"/>
                <a:cs typeface="Arial"/>
                <a:sym typeface="Arial"/>
              </a:rPr>
              <a:t>: Ingests raw data from Blob Storage incrementally.</a:t>
            </a:r>
          </a:p>
          <a:p>
            <a:pPr marL="792092" lvl="1" indent="-396046" algn="l">
              <a:lnSpc>
                <a:spcPts val="4343"/>
              </a:lnSpc>
              <a:buFont typeface="Arial"/>
              <a:buChar char="•"/>
            </a:pPr>
            <a:r>
              <a:rPr lang="en-US" sz="3668" b="1">
                <a:solidFill>
                  <a:srgbClr val="000000"/>
                </a:solidFill>
                <a:latin typeface="Arial Bold"/>
                <a:ea typeface="Arial Bold"/>
                <a:cs typeface="Arial Bold"/>
                <a:sym typeface="Arial Bold"/>
              </a:rPr>
              <a:t>Silver Transform</a:t>
            </a:r>
            <a:r>
              <a:rPr lang="en-US" sz="3668">
                <a:solidFill>
                  <a:srgbClr val="000000"/>
                </a:solidFill>
                <a:latin typeface="Arial"/>
                <a:ea typeface="Arial"/>
                <a:cs typeface="Arial"/>
                <a:sym typeface="Arial"/>
              </a:rPr>
              <a:t>: Cleans, enriches (risk levels, outliers), deduplicates.</a:t>
            </a:r>
          </a:p>
          <a:p>
            <a:pPr marL="792092" lvl="1" indent="-396046" algn="l">
              <a:lnSpc>
                <a:spcPts val="4343"/>
              </a:lnSpc>
              <a:buFont typeface="Arial"/>
              <a:buChar char="•"/>
            </a:pPr>
            <a:r>
              <a:rPr lang="en-US" sz="3668" b="1">
                <a:solidFill>
                  <a:srgbClr val="000000"/>
                </a:solidFill>
                <a:latin typeface="Arial Bold"/>
                <a:ea typeface="Arial Bold"/>
                <a:cs typeface="Arial Bold"/>
                <a:sym typeface="Arial Bold"/>
              </a:rPr>
              <a:t>Gold Publish</a:t>
            </a:r>
            <a:r>
              <a:rPr lang="en-US" sz="3668">
                <a:solidFill>
                  <a:srgbClr val="000000"/>
                </a:solidFill>
                <a:latin typeface="Arial"/>
                <a:ea typeface="Arial"/>
                <a:cs typeface="Arial"/>
                <a:sym typeface="Arial"/>
              </a:rPr>
              <a:t>: Builds dimensional model (dims: Time/Facility/Sensor; fact: daily aggregates).</a:t>
            </a:r>
          </a:p>
          <a:p>
            <a:pPr algn="l">
              <a:lnSpc>
                <a:spcPts val="4343"/>
              </a:lnSpc>
            </a:pPr>
            <a:endParaRPr lang="en-US" sz="3668">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582" y="-524204"/>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Freeform 4"/>
          <p:cNvSpPr/>
          <p:nvPr/>
        </p:nvSpPr>
        <p:spPr>
          <a:xfrm>
            <a:off x="9442182" y="2581604"/>
            <a:ext cx="10893061" cy="7950686"/>
          </a:xfrm>
          <a:custGeom>
            <a:avLst/>
            <a:gdLst/>
            <a:ahLst/>
            <a:cxnLst/>
            <a:rect l="l" t="t" r="r" b="b"/>
            <a:pathLst>
              <a:path w="10893061" h="7950686">
                <a:moveTo>
                  <a:pt x="0" y="0"/>
                </a:moveTo>
                <a:lnTo>
                  <a:pt x="10893061" y="0"/>
                </a:lnTo>
                <a:lnTo>
                  <a:pt x="10893061" y="7950686"/>
                </a:lnTo>
                <a:lnTo>
                  <a:pt x="0" y="7950686"/>
                </a:lnTo>
                <a:lnTo>
                  <a:pt x="0" y="0"/>
                </a:lnTo>
                <a:close/>
              </a:path>
            </a:pathLst>
          </a:custGeom>
          <a:blipFill>
            <a:blip r:embed="rId2"/>
            <a:stretch>
              <a:fillRect l="-227" t="-3031" b="-129"/>
            </a:stretch>
          </a:blipFill>
        </p:spPr>
      </p:sp>
      <p:sp>
        <p:nvSpPr>
          <p:cNvPr id="5" name="TextBox 5"/>
          <p:cNvSpPr txBox="1"/>
          <p:nvPr/>
        </p:nvSpPr>
        <p:spPr>
          <a:xfrm>
            <a:off x="3297281" y="762000"/>
            <a:ext cx="14703185" cy="1237615"/>
          </a:xfrm>
          <a:prstGeom prst="rect">
            <a:avLst/>
          </a:prstGeom>
        </p:spPr>
        <p:txBody>
          <a:bodyPr lIns="0" tIns="0" rIns="0" bIns="0" rtlCol="0" anchor="t">
            <a:spAutoFit/>
          </a:bodyPr>
          <a:lstStyle/>
          <a:p>
            <a:pPr algn="l">
              <a:lnSpc>
                <a:spcPts val="8959"/>
              </a:lnSpc>
            </a:pPr>
            <a:r>
              <a:rPr lang="en-US" sz="6399" b="1">
                <a:solidFill>
                  <a:srgbClr val="FFFFFF"/>
                </a:solidFill>
                <a:latin typeface="Calibri (MS) Bold"/>
                <a:ea typeface="Calibri (MS) Bold"/>
                <a:cs typeface="Calibri (MS) Bold"/>
                <a:sym typeface="Calibri (MS) Bold"/>
              </a:rPr>
              <a:t>GenAI-Powered Data Assistant</a:t>
            </a:r>
          </a:p>
        </p:txBody>
      </p:sp>
      <p:sp>
        <p:nvSpPr>
          <p:cNvPr id="6" name="TextBox 6"/>
          <p:cNvSpPr txBox="1"/>
          <p:nvPr/>
        </p:nvSpPr>
        <p:spPr>
          <a:xfrm>
            <a:off x="301124" y="3203926"/>
            <a:ext cx="9141057" cy="6082949"/>
          </a:xfrm>
          <a:prstGeom prst="rect">
            <a:avLst/>
          </a:prstGeom>
        </p:spPr>
        <p:txBody>
          <a:bodyPr lIns="0" tIns="0" rIns="0" bIns="0" rtlCol="0" anchor="t">
            <a:spAutoFit/>
          </a:bodyPr>
          <a:lstStyle/>
          <a:p>
            <a:pPr algn="l">
              <a:lnSpc>
                <a:spcPts val="3611"/>
              </a:lnSpc>
            </a:pPr>
            <a:r>
              <a:rPr lang="en-US" sz="3050" b="1">
                <a:solidFill>
                  <a:srgbClr val="000000"/>
                </a:solidFill>
                <a:latin typeface="Arial Bold"/>
                <a:ea typeface="Arial Bold"/>
                <a:cs typeface="Arial Bold"/>
                <a:sym typeface="Arial Bold"/>
              </a:rPr>
              <a:t>Relationship &amp; Schema Setup:</a:t>
            </a:r>
          </a:p>
          <a:p>
            <a:pPr marL="616382" lvl="1" indent="-308191" algn="l">
              <a:lnSpc>
                <a:spcPts val="3380"/>
              </a:lnSpc>
              <a:buFont typeface="Arial"/>
              <a:buChar char="•"/>
            </a:pPr>
            <a:r>
              <a:rPr lang="en-US" sz="2854" b="1">
                <a:solidFill>
                  <a:srgbClr val="000000"/>
                </a:solidFill>
                <a:latin typeface="Arial Bold"/>
                <a:ea typeface="Arial Bold"/>
                <a:cs typeface="Arial Bold"/>
                <a:sym typeface="Arial Bold"/>
              </a:rPr>
              <a:t>Defined</a:t>
            </a:r>
            <a:r>
              <a:rPr lang="en-US" sz="2854">
                <a:solidFill>
                  <a:srgbClr val="000000"/>
                </a:solidFill>
                <a:latin typeface="Arial"/>
                <a:ea typeface="Arial"/>
                <a:cs typeface="Arial"/>
                <a:sym typeface="Arial"/>
              </a:rPr>
              <a:t> </a:t>
            </a:r>
            <a:r>
              <a:rPr lang="en-US" sz="2854" b="1">
                <a:solidFill>
                  <a:srgbClr val="000000"/>
                </a:solidFill>
                <a:latin typeface="Arial Bold"/>
                <a:ea typeface="Arial Bold"/>
                <a:cs typeface="Arial Bold"/>
                <a:sym typeface="Arial Bold"/>
              </a:rPr>
              <a:t>joins.</a:t>
            </a:r>
          </a:p>
          <a:p>
            <a:pPr marL="616382" lvl="1" indent="-308191" algn="l">
              <a:lnSpc>
                <a:spcPts val="3380"/>
              </a:lnSpc>
              <a:buFont typeface="Arial"/>
              <a:buChar char="•"/>
            </a:pPr>
            <a:r>
              <a:rPr lang="en-US" sz="2854" b="1">
                <a:solidFill>
                  <a:srgbClr val="000000"/>
                </a:solidFill>
                <a:latin typeface="Arial Bold"/>
                <a:ea typeface="Arial Bold"/>
                <a:cs typeface="Arial Bold"/>
                <a:sym typeface="Arial Bold"/>
              </a:rPr>
              <a:t>Configured tables</a:t>
            </a:r>
            <a:r>
              <a:rPr lang="en-US" sz="2854">
                <a:solidFill>
                  <a:srgbClr val="000000"/>
                </a:solidFill>
                <a:latin typeface="Arial"/>
                <a:ea typeface="Arial"/>
                <a:cs typeface="Arial"/>
                <a:sym typeface="Arial"/>
              </a:rPr>
              <a:t> with instructions for semantic understanding.</a:t>
            </a:r>
          </a:p>
          <a:p>
            <a:pPr algn="l">
              <a:lnSpc>
                <a:spcPts val="3380"/>
              </a:lnSpc>
            </a:pPr>
            <a:endParaRPr lang="en-US" sz="2854">
              <a:solidFill>
                <a:srgbClr val="000000"/>
              </a:solidFill>
              <a:latin typeface="Arial"/>
              <a:ea typeface="Arial"/>
              <a:cs typeface="Arial"/>
              <a:sym typeface="Arial"/>
            </a:endParaRPr>
          </a:p>
          <a:p>
            <a:pPr algn="l">
              <a:lnSpc>
                <a:spcPts val="3611"/>
              </a:lnSpc>
            </a:pPr>
            <a:r>
              <a:rPr lang="en-US" sz="3050" b="1">
                <a:solidFill>
                  <a:srgbClr val="000000"/>
                </a:solidFill>
                <a:latin typeface="Arial Bold"/>
                <a:ea typeface="Arial Bold"/>
                <a:cs typeface="Arial Bold"/>
                <a:sym typeface="Arial Bold"/>
              </a:rPr>
              <a:t>Audience-Specific Customization:</a:t>
            </a:r>
          </a:p>
          <a:p>
            <a:pPr marL="616382" lvl="1" indent="-308191" algn="l">
              <a:lnSpc>
                <a:spcPts val="3380"/>
              </a:lnSpc>
              <a:buFont typeface="Arial"/>
              <a:buChar char="•"/>
            </a:pPr>
            <a:r>
              <a:rPr lang="en-US" sz="2854" b="1">
                <a:solidFill>
                  <a:srgbClr val="000000"/>
                </a:solidFill>
                <a:latin typeface="Arial Bold"/>
                <a:ea typeface="Arial Bold"/>
                <a:cs typeface="Arial Bold"/>
                <a:sym typeface="Arial Bold"/>
              </a:rPr>
              <a:t>Tailored prompts for roles</a:t>
            </a:r>
            <a:r>
              <a:rPr lang="en-US" sz="2854">
                <a:solidFill>
                  <a:srgbClr val="000000"/>
                </a:solidFill>
                <a:latin typeface="Arial"/>
                <a:ea typeface="Arial"/>
                <a:cs typeface="Arial"/>
                <a:sym typeface="Arial"/>
              </a:rPr>
              <a:t>: Plant Managers (KPIs/downtime trends), </a:t>
            </a:r>
            <a:r>
              <a:rPr lang="en-US" sz="2854" b="1">
                <a:solidFill>
                  <a:srgbClr val="000000"/>
                </a:solidFill>
                <a:latin typeface="Arial Bold"/>
                <a:ea typeface="Arial Bold"/>
                <a:cs typeface="Arial Bold"/>
                <a:sym typeface="Arial Bold"/>
              </a:rPr>
              <a:t>HSE Engineers</a:t>
            </a:r>
            <a:r>
              <a:rPr lang="en-US" sz="2854">
                <a:solidFill>
                  <a:srgbClr val="000000"/>
                </a:solidFill>
                <a:latin typeface="Arial"/>
                <a:ea typeface="Arial"/>
                <a:cs typeface="Arial"/>
                <a:sym typeface="Arial"/>
              </a:rPr>
              <a:t> (safety incidents/compliance), </a:t>
            </a:r>
            <a:r>
              <a:rPr lang="en-US" sz="2854" b="1">
                <a:solidFill>
                  <a:srgbClr val="000000"/>
                </a:solidFill>
                <a:latin typeface="Arial Bold"/>
                <a:ea typeface="Arial Bold"/>
                <a:cs typeface="Arial Bold"/>
                <a:sym typeface="Arial Bold"/>
              </a:rPr>
              <a:t>Climate Scientists</a:t>
            </a:r>
            <a:r>
              <a:rPr lang="en-US" sz="2854">
                <a:solidFill>
                  <a:srgbClr val="000000"/>
                </a:solidFill>
                <a:latin typeface="Arial"/>
                <a:ea typeface="Arial"/>
                <a:cs typeface="Arial"/>
                <a:sym typeface="Arial"/>
              </a:rPr>
              <a:t> (emissions/carbon metrics), </a:t>
            </a:r>
            <a:r>
              <a:rPr lang="en-US" sz="2854" b="1">
                <a:solidFill>
                  <a:srgbClr val="000000"/>
                </a:solidFill>
                <a:latin typeface="Arial Bold"/>
                <a:ea typeface="Arial Bold"/>
                <a:cs typeface="Arial Bold"/>
                <a:sym typeface="Arial Bold"/>
              </a:rPr>
              <a:t>Maintenance Technician and Engineers.</a:t>
            </a:r>
          </a:p>
          <a:p>
            <a:pPr marL="616382" lvl="1" indent="-308191" algn="l">
              <a:lnSpc>
                <a:spcPts val="3380"/>
              </a:lnSpc>
              <a:buFont typeface="Arial"/>
              <a:buChar char="•"/>
            </a:pPr>
            <a:r>
              <a:rPr lang="en-US" sz="2854">
                <a:solidFill>
                  <a:srgbClr val="000000"/>
                </a:solidFill>
                <a:latin typeface="Arial"/>
                <a:ea typeface="Arial"/>
                <a:cs typeface="Arial"/>
                <a:sym typeface="Arial"/>
              </a:rPr>
              <a:t>Ensures responses are role-relevant, precise, and actionable.</a:t>
            </a:r>
          </a:p>
          <a:p>
            <a:pPr algn="l">
              <a:lnSpc>
                <a:spcPts val="3380"/>
              </a:lnSpc>
            </a:pPr>
            <a:endParaRPr lang="en-US" sz="2854">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582" y="-524204"/>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Freeform 4"/>
          <p:cNvSpPr/>
          <p:nvPr/>
        </p:nvSpPr>
        <p:spPr>
          <a:xfrm>
            <a:off x="-143893" y="5143500"/>
            <a:ext cx="18431893" cy="5143500"/>
          </a:xfrm>
          <a:custGeom>
            <a:avLst/>
            <a:gdLst/>
            <a:ahLst/>
            <a:cxnLst/>
            <a:rect l="l" t="t" r="r" b="b"/>
            <a:pathLst>
              <a:path w="18431893" h="5143500">
                <a:moveTo>
                  <a:pt x="0" y="0"/>
                </a:moveTo>
                <a:lnTo>
                  <a:pt x="18431893" y="0"/>
                </a:lnTo>
                <a:lnTo>
                  <a:pt x="18431893" y="5143500"/>
                </a:lnTo>
                <a:lnTo>
                  <a:pt x="0" y="5143500"/>
                </a:lnTo>
                <a:lnTo>
                  <a:pt x="0" y="0"/>
                </a:lnTo>
                <a:close/>
              </a:path>
            </a:pathLst>
          </a:custGeom>
          <a:blipFill>
            <a:blip r:embed="rId2"/>
            <a:stretch>
              <a:fillRect l="-599" r="-599" b="-182"/>
            </a:stretch>
          </a:blipFill>
        </p:spPr>
      </p:sp>
      <p:sp>
        <p:nvSpPr>
          <p:cNvPr id="5" name="TextBox 5"/>
          <p:cNvSpPr txBox="1"/>
          <p:nvPr/>
        </p:nvSpPr>
        <p:spPr>
          <a:xfrm>
            <a:off x="3297281" y="762000"/>
            <a:ext cx="14703185" cy="1237615"/>
          </a:xfrm>
          <a:prstGeom prst="rect">
            <a:avLst/>
          </a:prstGeom>
        </p:spPr>
        <p:txBody>
          <a:bodyPr lIns="0" tIns="0" rIns="0" bIns="0" rtlCol="0" anchor="t">
            <a:spAutoFit/>
          </a:bodyPr>
          <a:lstStyle/>
          <a:p>
            <a:pPr algn="l">
              <a:lnSpc>
                <a:spcPts val="8959"/>
              </a:lnSpc>
            </a:pPr>
            <a:r>
              <a:rPr lang="en-US" sz="6399" b="1">
                <a:solidFill>
                  <a:srgbClr val="FFFFFF"/>
                </a:solidFill>
                <a:latin typeface="Calibri (MS) Bold"/>
                <a:ea typeface="Calibri (MS) Bold"/>
                <a:cs typeface="Calibri (MS) Bold"/>
                <a:sym typeface="Calibri (MS) Bold"/>
              </a:rPr>
              <a:t>GenAI-Powered Data Assistant</a:t>
            </a:r>
          </a:p>
        </p:txBody>
      </p:sp>
      <p:sp>
        <p:nvSpPr>
          <p:cNvPr id="6" name="Freeform 6"/>
          <p:cNvSpPr/>
          <p:nvPr/>
        </p:nvSpPr>
        <p:spPr>
          <a:xfrm>
            <a:off x="4582" y="2581604"/>
            <a:ext cx="18324993" cy="2622880"/>
          </a:xfrm>
          <a:custGeom>
            <a:avLst/>
            <a:gdLst/>
            <a:ahLst/>
            <a:cxnLst/>
            <a:rect l="l" t="t" r="r" b="b"/>
            <a:pathLst>
              <a:path w="18324993" h="2622880">
                <a:moveTo>
                  <a:pt x="0" y="0"/>
                </a:moveTo>
                <a:lnTo>
                  <a:pt x="18324993" y="0"/>
                </a:lnTo>
                <a:lnTo>
                  <a:pt x="18324993" y="2622879"/>
                </a:lnTo>
                <a:lnTo>
                  <a:pt x="0" y="2622879"/>
                </a:lnTo>
                <a:lnTo>
                  <a:pt x="0" y="0"/>
                </a:lnTo>
                <a:close/>
              </a:path>
            </a:pathLst>
          </a:custGeom>
          <a:blipFill>
            <a:blip r:embed="rId3"/>
            <a:stretch>
              <a:fillRect l="-3011" r="-3011"/>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2E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640708"/>
            <a:ext cx="18017947" cy="115754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grpSp>
        <p:nvGrpSpPr>
          <p:cNvPr id="4" name="Group 4"/>
          <p:cNvGrpSpPr/>
          <p:nvPr/>
        </p:nvGrpSpPr>
        <p:grpSpPr>
          <a:xfrm>
            <a:off x="1066800" y="3771900"/>
            <a:ext cx="13258800" cy="1600200"/>
            <a:chOff x="0" y="0"/>
            <a:chExt cx="8560580" cy="972395"/>
          </a:xfrm>
        </p:grpSpPr>
        <p:sp>
          <p:nvSpPr>
            <p:cNvPr id="5" name="Freeform 5"/>
            <p:cNvSpPr/>
            <p:nvPr/>
          </p:nvSpPr>
          <p:spPr>
            <a:xfrm>
              <a:off x="0" y="0"/>
              <a:ext cx="8560580" cy="972395"/>
            </a:xfrm>
            <a:custGeom>
              <a:avLst/>
              <a:gdLst/>
              <a:ahLst/>
              <a:cxnLst/>
              <a:rect l="l" t="t" r="r" b="b"/>
              <a:pathLst>
                <a:path w="8560580" h="972395">
                  <a:moveTo>
                    <a:pt x="0" y="0"/>
                  </a:moveTo>
                  <a:lnTo>
                    <a:pt x="8560580" y="0"/>
                  </a:lnTo>
                  <a:lnTo>
                    <a:pt x="8560580" y="972395"/>
                  </a:lnTo>
                  <a:lnTo>
                    <a:pt x="0" y="972395"/>
                  </a:lnTo>
                  <a:close/>
                </a:path>
              </a:pathLst>
            </a:custGeom>
            <a:solidFill>
              <a:srgbClr val="000000">
                <a:alpha val="0"/>
              </a:srgbClr>
            </a:solidFill>
          </p:spPr>
        </p:sp>
        <p:sp>
          <p:nvSpPr>
            <p:cNvPr id="6" name="TextBox 6"/>
            <p:cNvSpPr txBox="1"/>
            <p:nvPr/>
          </p:nvSpPr>
          <p:spPr>
            <a:xfrm>
              <a:off x="0" y="-114300"/>
              <a:ext cx="8560580" cy="1086695"/>
            </a:xfrm>
            <a:prstGeom prst="rect">
              <a:avLst/>
            </a:prstGeom>
          </p:spPr>
          <p:txBody>
            <a:bodyPr lIns="0" tIns="0" rIns="0" bIns="0" rtlCol="0" anchor="ctr"/>
            <a:lstStyle/>
            <a:p>
              <a:pPr marL="0" lvl="0" indent="0" algn="l">
                <a:lnSpc>
                  <a:spcPts val="6000"/>
                </a:lnSpc>
                <a:spcBef>
                  <a:spcPct val="0"/>
                </a:spcBef>
              </a:pPr>
              <a:r>
                <a:rPr lang="en-US" sz="7200" b="1" u="none" strike="noStrike" dirty="0">
                  <a:solidFill>
                    <a:srgbClr val="FFFFFF"/>
                  </a:solidFill>
                  <a:latin typeface="Calibri (MS) Bold"/>
                  <a:ea typeface="Calibri (MS) Bold"/>
                  <a:cs typeface="Calibri (MS) Bold"/>
                  <a:sym typeface="Calibri (MS) Bold"/>
                </a:rPr>
                <a:t>Results and Insights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8320" y="4367241"/>
            <a:ext cx="4605042" cy="3086100"/>
          </a:xfrm>
          <a:custGeom>
            <a:avLst/>
            <a:gdLst/>
            <a:ahLst/>
            <a:cxnLst/>
            <a:rect l="l" t="t" r="r" b="b"/>
            <a:pathLst>
              <a:path w="4605042" h="3086100">
                <a:moveTo>
                  <a:pt x="0" y="0"/>
                </a:moveTo>
                <a:lnTo>
                  <a:pt x="4605042" y="0"/>
                </a:lnTo>
                <a:lnTo>
                  <a:pt x="4605042" y="3086100"/>
                </a:lnTo>
                <a:lnTo>
                  <a:pt x="0" y="3086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72801" y="4367241"/>
            <a:ext cx="4505839" cy="3086100"/>
          </a:xfrm>
          <a:custGeom>
            <a:avLst/>
            <a:gdLst/>
            <a:ahLst/>
            <a:cxnLst/>
            <a:rect l="l" t="t" r="r" b="b"/>
            <a:pathLst>
              <a:path w="4505839" h="3086100">
                <a:moveTo>
                  <a:pt x="0" y="0"/>
                </a:moveTo>
                <a:lnTo>
                  <a:pt x="4505839" y="0"/>
                </a:lnTo>
                <a:lnTo>
                  <a:pt x="4505839" y="3086100"/>
                </a:lnTo>
                <a:lnTo>
                  <a:pt x="0" y="3086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18288000" cy="2571750"/>
          </a:xfrm>
          <a:custGeom>
            <a:avLst/>
            <a:gdLst/>
            <a:ahLst/>
            <a:cxnLst/>
            <a:rect l="l" t="t" r="r" b="b"/>
            <a:pathLst>
              <a:path w="18288000" h="2571750">
                <a:moveTo>
                  <a:pt x="0" y="0"/>
                </a:moveTo>
                <a:lnTo>
                  <a:pt x="18288000" y="0"/>
                </a:lnTo>
                <a:lnTo>
                  <a:pt x="18288000" y="2571750"/>
                </a:lnTo>
                <a:lnTo>
                  <a:pt x="0" y="25717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128184" y="4367241"/>
            <a:ext cx="4132640" cy="3086100"/>
          </a:xfrm>
          <a:custGeom>
            <a:avLst/>
            <a:gdLst/>
            <a:ahLst/>
            <a:cxnLst/>
            <a:rect l="l" t="t" r="r" b="b"/>
            <a:pathLst>
              <a:path w="4132640" h="3086100">
                <a:moveTo>
                  <a:pt x="0" y="0"/>
                </a:moveTo>
                <a:lnTo>
                  <a:pt x="4132640" y="0"/>
                </a:lnTo>
                <a:lnTo>
                  <a:pt x="4132640" y="3086100"/>
                </a:lnTo>
                <a:lnTo>
                  <a:pt x="0" y="30861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2558506" y="5618019"/>
            <a:ext cx="2693500" cy="673742"/>
          </a:xfrm>
          <a:prstGeom prst="rect">
            <a:avLst/>
          </a:prstGeom>
        </p:spPr>
        <p:txBody>
          <a:bodyPr lIns="0" tIns="0" rIns="0" bIns="0" rtlCol="0" anchor="t">
            <a:spAutoFit/>
          </a:bodyPr>
          <a:lstStyle/>
          <a:p>
            <a:pPr algn="l">
              <a:lnSpc>
                <a:spcPts val="5389"/>
              </a:lnSpc>
            </a:pPr>
            <a:r>
              <a:rPr lang="en-US" sz="3849">
                <a:solidFill>
                  <a:srgbClr val="000000"/>
                </a:solidFill>
                <a:latin typeface="Arial"/>
                <a:ea typeface="Arial"/>
                <a:cs typeface="Arial"/>
                <a:sym typeface="Arial"/>
              </a:rPr>
              <a:t>Saeed Alaa</a:t>
            </a:r>
          </a:p>
        </p:txBody>
      </p:sp>
      <p:sp>
        <p:nvSpPr>
          <p:cNvPr id="7" name="TextBox 7"/>
          <p:cNvSpPr txBox="1"/>
          <p:nvPr/>
        </p:nvSpPr>
        <p:spPr>
          <a:xfrm>
            <a:off x="8044670" y="5618019"/>
            <a:ext cx="3451503" cy="673735"/>
          </a:xfrm>
          <a:prstGeom prst="rect">
            <a:avLst/>
          </a:prstGeom>
        </p:spPr>
        <p:txBody>
          <a:bodyPr lIns="0" tIns="0" rIns="0" bIns="0" rtlCol="0" anchor="t">
            <a:spAutoFit/>
          </a:bodyPr>
          <a:lstStyle/>
          <a:p>
            <a:pPr algn="l">
              <a:lnSpc>
                <a:spcPts val="5389"/>
              </a:lnSpc>
            </a:pPr>
            <a:r>
              <a:rPr lang="en-US" sz="3849">
                <a:solidFill>
                  <a:srgbClr val="000000"/>
                </a:solidFill>
                <a:latin typeface="Arial"/>
                <a:ea typeface="Arial"/>
                <a:cs typeface="Arial"/>
                <a:sym typeface="Arial"/>
              </a:rPr>
              <a:t>Youssef Amgad</a:t>
            </a:r>
          </a:p>
        </p:txBody>
      </p:sp>
      <p:sp>
        <p:nvSpPr>
          <p:cNvPr id="8" name="TextBox 8"/>
          <p:cNvSpPr txBox="1"/>
          <p:nvPr/>
        </p:nvSpPr>
        <p:spPr>
          <a:xfrm>
            <a:off x="13487386" y="5618019"/>
            <a:ext cx="3505438" cy="673742"/>
          </a:xfrm>
          <a:prstGeom prst="rect">
            <a:avLst/>
          </a:prstGeom>
        </p:spPr>
        <p:txBody>
          <a:bodyPr lIns="0" tIns="0" rIns="0" bIns="0" rtlCol="0" anchor="t">
            <a:spAutoFit/>
          </a:bodyPr>
          <a:lstStyle/>
          <a:p>
            <a:pPr algn="l">
              <a:lnSpc>
                <a:spcPts val="5389"/>
              </a:lnSpc>
            </a:pPr>
            <a:r>
              <a:rPr lang="en-US" sz="3849">
                <a:solidFill>
                  <a:srgbClr val="000000"/>
                </a:solidFill>
                <a:latin typeface="Arial"/>
                <a:ea typeface="Arial"/>
                <a:cs typeface="Arial"/>
                <a:sym typeface="Arial"/>
              </a:rPr>
              <a:t>Ahmed Hesham</a:t>
            </a:r>
          </a:p>
        </p:txBody>
      </p:sp>
      <p:sp>
        <p:nvSpPr>
          <p:cNvPr id="9" name="TextBox 9"/>
          <p:cNvSpPr txBox="1"/>
          <p:nvPr/>
        </p:nvSpPr>
        <p:spPr>
          <a:xfrm>
            <a:off x="1028700" y="379200"/>
            <a:ext cx="3852167" cy="2097729"/>
          </a:xfrm>
          <a:prstGeom prst="rect">
            <a:avLst/>
          </a:prstGeom>
        </p:spPr>
        <p:txBody>
          <a:bodyPr lIns="0" tIns="0" rIns="0" bIns="0" rtlCol="0" anchor="t">
            <a:spAutoFit/>
          </a:bodyPr>
          <a:lstStyle/>
          <a:p>
            <a:pPr algn="l">
              <a:lnSpc>
                <a:spcPts val="17026"/>
              </a:lnSpc>
            </a:pPr>
            <a:r>
              <a:rPr lang="en-US" sz="12161">
                <a:solidFill>
                  <a:srgbClr val="000000"/>
                </a:solidFill>
                <a:latin typeface="Arial"/>
                <a:ea typeface="Arial"/>
                <a:cs typeface="Arial"/>
                <a:sym typeface="Arial"/>
              </a:rPr>
              <a:t>Team</a:t>
            </a:r>
          </a:p>
        </p:txBody>
      </p:sp>
      <p:grpSp>
        <p:nvGrpSpPr>
          <p:cNvPr id="10" name="Group 10"/>
          <p:cNvGrpSpPr/>
          <p:nvPr/>
        </p:nvGrpSpPr>
        <p:grpSpPr>
          <a:xfrm>
            <a:off x="1" y="0"/>
            <a:ext cx="18288000" cy="3105807"/>
            <a:chOff x="0" y="0"/>
            <a:chExt cx="24384000" cy="4141076"/>
          </a:xfrm>
        </p:grpSpPr>
        <p:sp>
          <p:nvSpPr>
            <p:cNvPr id="11" name="Freeform 11"/>
            <p:cNvSpPr/>
            <p:nvPr/>
          </p:nvSpPr>
          <p:spPr>
            <a:xfrm>
              <a:off x="0" y="0"/>
              <a:ext cx="24384000" cy="4141089"/>
            </a:xfrm>
            <a:custGeom>
              <a:avLst/>
              <a:gdLst/>
              <a:ahLst/>
              <a:cxnLst/>
              <a:rect l="l" t="t" r="r" b="b"/>
              <a:pathLst>
                <a:path w="24384000" h="4141089">
                  <a:moveTo>
                    <a:pt x="0" y="0"/>
                  </a:moveTo>
                  <a:lnTo>
                    <a:pt x="24384000" y="0"/>
                  </a:lnTo>
                  <a:lnTo>
                    <a:pt x="24384000" y="4141089"/>
                  </a:lnTo>
                  <a:lnTo>
                    <a:pt x="0" y="4141089"/>
                  </a:lnTo>
                  <a:close/>
                </a:path>
              </a:pathLst>
            </a:custGeom>
            <a:solidFill>
              <a:srgbClr val="193EB0"/>
            </a:solidFill>
            <a:ln w="12700">
              <a:solidFill>
                <a:srgbClr val="000000"/>
              </a:solidFill>
            </a:ln>
          </p:spPr>
        </p:sp>
      </p:grpSp>
      <p:sp>
        <p:nvSpPr>
          <p:cNvPr id="12" name="TextBox 12"/>
          <p:cNvSpPr txBox="1"/>
          <p:nvPr/>
        </p:nvSpPr>
        <p:spPr>
          <a:xfrm>
            <a:off x="1181100" y="531600"/>
            <a:ext cx="3852167" cy="2097729"/>
          </a:xfrm>
          <a:prstGeom prst="rect">
            <a:avLst/>
          </a:prstGeom>
        </p:spPr>
        <p:txBody>
          <a:bodyPr lIns="0" tIns="0" rIns="0" bIns="0" rtlCol="0" anchor="t">
            <a:spAutoFit/>
          </a:bodyPr>
          <a:lstStyle/>
          <a:p>
            <a:pPr algn="l">
              <a:lnSpc>
                <a:spcPts val="17026"/>
              </a:lnSpc>
            </a:pPr>
            <a:r>
              <a:rPr lang="en-US" sz="12161">
                <a:solidFill>
                  <a:srgbClr val="FFFFFF"/>
                </a:solidFill>
                <a:latin typeface="Arial"/>
                <a:ea typeface="Arial"/>
                <a:cs typeface="Arial"/>
                <a:sym typeface="Arial"/>
              </a:rPr>
              <a:t>Team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Freeform 2"/>
          <p:cNvSpPr/>
          <p:nvPr/>
        </p:nvSpPr>
        <p:spPr>
          <a:xfrm>
            <a:off x="396524" y="201176"/>
            <a:ext cx="17605739" cy="9947243"/>
          </a:xfrm>
          <a:custGeom>
            <a:avLst/>
            <a:gdLst/>
            <a:ahLst/>
            <a:cxnLst/>
            <a:rect l="l" t="t" r="r" b="b"/>
            <a:pathLst>
              <a:path w="17605739" h="9947243">
                <a:moveTo>
                  <a:pt x="0" y="0"/>
                </a:moveTo>
                <a:lnTo>
                  <a:pt x="17605739" y="0"/>
                </a:lnTo>
                <a:lnTo>
                  <a:pt x="17605739" y="9947243"/>
                </a:lnTo>
                <a:lnTo>
                  <a:pt x="0" y="9947243"/>
                </a:lnTo>
                <a:lnTo>
                  <a:pt x="0" y="0"/>
                </a:lnTo>
                <a:close/>
              </a:path>
            </a:pathLst>
          </a:custGeom>
          <a:blipFill>
            <a:blip r:embed="rId2"/>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Freeform 2"/>
          <p:cNvSpPr/>
          <p:nvPr/>
        </p:nvSpPr>
        <p:spPr>
          <a:xfrm>
            <a:off x="211766" y="299996"/>
            <a:ext cx="17768552" cy="9687008"/>
          </a:xfrm>
          <a:custGeom>
            <a:avLst/>
            <a:gdLst/>
            <a:ahLst/>
            <a:cxnLst/>
            <a:rect l="l" t="t" r="r" b="b"/>
            <a:pathLst>
              <a:path w="17768552" h="9687008">
                <a:moveTo>
                  <a:pt x="0" y="0"/>
                </a:moveTo>
                <a:lnTo>
                  <a:pt x="17768552" y="0"/>
                </a:lnTo>
                <a:lnTo>
                  <a:pt x="17768552" y="9687008"/>
                </a:lnTo>
                <a:lnTo>
                  <a:pt x="0" y="9687008"/>
                </a:lnTo>
                <a:lnTo>
                  <a:pt x="0" y="0"/>
                </a:lnTo>
                <a:close/>
              </a:path>
            </a:pathLst>
          </a:custGeom>
          <a:blipFill>
            <a:blip r:embed="rId2"/>
            <a:stretch>
              <a:fillRect t="-1244" b="-1244"/>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524204"/>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TextBox 4"/>
          <p:cNvSpPr txBox="1"/>
          <p:nvPr/>
        </p:nvSpPr>
        <p:spPr>
          <a:xfrm>
            <a:off x="2894832" y="762000"/>
            <a:ext cx="16961308" cy="1237615"/>
          </a:xfrm>
          <a:prstGeom prst="rect">
            <a:avLst/>
          </a:prstGeom>
        </p:spPr>
        <p:txBody>
          <a:bodyPr lIns="0" tIns="0" rIns="0" bIns="0" rtlCol="0" anchor="t">
            <a:spAutoFit/>
          </a:bodyPr>
          <a:lstStyle/>
          <a:p>
            <a:pPr algn="l">
              <a:lnSpc>
                <a:spcPts val="8959"/>
              </a:lnSpc>
            </a:pPr>
            <a:r>
              <a:rPr lang="en-US" sz="6399" b="1">
                <a:solidFill>
                  <a:srgbClr val="FFFFFF"/>
                </a:solidFill>
                <a:latin typeface="Calibri (MS) Bold"/>
                <a:ea typeface="Calibri (MS) Bold"/>
                <a:cs typeface="Calibri (MS) Bold"/>
                <a:sym typeface="Calibri (MS) Bold"/>
              </a:rPr>
              <a:t>Why This Solution Stand Out?</a:t>
            </a:r>
          </a:p>
        </p:txBody>
      </p:sp>
      <p:sp>
        <p:nvSpPr>
          <p:cNvPr id="5" name="TextBox 5"/>
          <p:cNvSpPr txBox="1"/>
          <p:nvPr/>
        </p:nvSpPr>
        <p:spPr>
          <a:xfrm>
            <a:off x="420331" y="2908778"/>
            <a:ext cx="17867669" cy="5315438"/>
          </a:xfrm>
          <a:prstGeom prst="rect">
            <a:avLst/>
          </a:prstGeom>
        </p:spPr>
        <p:txBody>
          <a:bodyPr lIns="0" tIns="0" rIns="0" bIns="0" rtlCol="0" anchor="t">
            <a:spAutoFit/>
          </a:bodyPr>
          <a:lstStyle/>
          <a:p>
            <a:pPr algn="l">
              <a:lnSpc>
                <a:spcPts val="5223"/>
              </a:lnSpc>
              <a:spcBef>
                <a:spcPct val="0"/>
              </a:spcBef>
            </a:pPr>
            <a:r>
              <a:rPr lang="en-US" sz="3730" b="1">
                <a:solidFill>
                  <a:srgbClr val="000000"/>
                </a:solidFill>
                <a:latin typeface="Calibri (MS) Bold"/>
                <a:ea typeface="Calibri (MS) Bold"/>
                <a:cs typeface="Calibri (MS) Bold"/>
                <a:sym typeface="Calibri (MS) Bold"/>
              </a:rPr>
              <a:t>Hybrid Lambda Architecture</a:t>
            </a:r>
            <a:r>
              <a:rPr lang="en-US" sz="3730">
                <a:solidFill>
                  <a:srgbClr val="000000"/>
                </a:solidFill>
                <a:latin typeface="Calibri (MS)"/>
                <a:ea typeface="Calibri (MS)"/>
                <a:cs typeface="Calibri (MS)"/>
                <a:sym typeface="Calibri (MS)"/>
              </a:rPr>
              <a:t>: Combines critical real-time safety monitoring with deep historical analytics.</a:t>
            </a:r>
          </a:p>
          <a:p>
            <a:pPr algn="l">
              <a:lnSpc>
                <a:spcPts val="5223"/>
              </a:lnSpc>
              <a:spcBef>
                <a:spcPct val="0"/>
              </a:spcBef>
            </a:pPr>
            <a:r>
              <a:rPr lang="en-US" sz="3730" b="1">
                <a:solidFill>
                  <a:srgbClr val="000000"/>
                </a:solidFill>
                <a:latin typeface="Calibri (MS) Bold"/>
                <a:ea typeface="Calibri (MS) Bold"/>
                <a:cs typeface="Calibri (MS) Bold"/>
                <a:sym typeface="Calibri (MS) Bold"/>
              </a:rPr>
              <a:t>Modern Open Table Format:</a:t>
            </a:r>
            <a:r>
              <a:rPr lang="en-US" sz="3730">
                <a:solidFill>
                  <a:srgbClr val="000000"/>
                </a:solidFill>
                <a:latin typeface="Calibri (MS)"/>
                <a:ea typeface="Calibri (MS)"/>
                <a:cs typeface="Calibri (MS)"/>
                <a:sym typeface="Calibri (MS)"/>
              </a:rPr>
              <a:t> Leverages </a:t>
            </a:r>
            <a:r>
              <a:rPr lang="en-US" sz="3730" b="1">
                <a:solidFill>
                  <a:srgbClr val="000000"/>
                </a:solidFill>
                <a:latin typeface="Calibri (MS) Bold"/>
                <a:ea typeface="Calibri (MS) Bold"/>
                <a:cs typeface="Calibri (MS) Bold"/>
                <a:sym typeface="Calibri (MS) Bold"/>
              </a:rPr>
              <a:t>Delta Lake</a:t>
            </a:r>
            <a:r>
              <a:rPr lang="en-US" sz="3730">
                <a:solidFill>
                  <a:srgbClr val="000000"/>
                </a:solidFill>
                <a:latin typeface="Calibri (MS)"/>
                <a:ea typeface="Calibri (MS)"/>
                <a:cs typeface="Calibri (MS)"/>
                <a:sym typeface="Calibri (MS)"/>
              </a:rPr>
              <a:t> to ensure data reliability and ACID transactions </a:t>
            </a:r>
          </a:p>
          <a:p>
            <a:pPr algn="l">
              <a:lnSpc>
                <a:spcPts val="5223"/>
              </a:lnSpc>
              <a:spcBef>
                <a:spcPct val="0"/>
              </a:spcBef>
            </a:pPr>
            <a:r>
              <a:rPr lang="en-US" sz="3730" b="1">
                <a:solidFill>
                  <a:srgbClr val="000000"/>
                </a:solidFill>
                <a:latin typeface="Calibri (MS) Bold"/>
                <a:ea typeface="Calibri (MS) Bold"/>
                <a:cs typeface="Calibri (MS) Bold"/>
                <a:sym typeface="Calibri (MS) Bold"/>
              </a:rPr>
              <a:t>Enterprise Data Governance:</a:t>
            </a:r>
            <a:r>
              <a:rPr lang="en-US" sz="3730">
                <a:solidFill>
                  <a:srgbClr val="000000"/>
                </a:solidFill>
                <a:latin typeface="Calibri (MS)"/>
                <a:ea typeface="Calibri (MS)"/>
                <a:cs typeface="Calibri (MS)"/>
                <a:sym typeface="Calibri (MS)"/>
              </a:rPr>
              <a:t> Full control and </a:t>
            </a:r>
            <a:r>
              <a:rPr lang="en-US" sz="3730" b="1">
                <a:solidFill>
                  <a:srgbClr val="000000"/>
                </a:solidFill>
                <a:latin typeface="Calibri (MS) Bold"/>
                <a:ea typeface="Calibri (MS) Bold"/>
                <a:cs typeface="Calibri (MS) Bold"/>
                <a:sym typeface="Calibri (MS) Bold"/>
              </a:rPr>
              <a:t>lineage</a:t>
            </a:r>
            <a:r>
              <a:rPr lang="en-US" sz="3730">
                <a:solidFill>
                  <a:srgbClr val="000000"/>
                </a:solidFill>
                <a:latin typeface="Calibri (MS)"/>
                <a:ea typeface="Calibri (MS)"/>
                <a:cs typeface="Calibri (MS)"/>
                <a:sym typeface="Calibri (MS)"/>
              </a:rPr>
              <a:t> visibility using </a:t>
            </a:r>
            <a:r>
              <a:rPr lang="en-US" sz="3730" b="1">
                <a:solidFill>
                  <a:srgbClr val="000000"/>
                </a:solidFill>
                <a:latin typeface="Calibri (MS) Bold"/>
                <a:ea typeface="Calibri (MS) Bold"/>
                <a:cs typeface="Calibri (MS) Bold"/>
                <a:sym typeface="Calibri (MS) Bold"/>
              </a:rPr>
              <a:t>Unity Catalog.</a:t>
            </a:r>
          </a:p>
          <a:p>
            <a:pPr algn="l">
              <a:lnSpc>
                <a:spcPts val="5223"/>
              </a:lnSpc>
              <a:spcBef>
                <a:spcPct val="0"/>
              </a:spcBef>
            </a:pPr>
            <a:r>
              <a:rPr lang="en-US" sz="3730" b="1">
                <a:solidFill>
                  <a:srgbClr val="000000"/>
                </a:solidFill>
                <a:latin typeface="Calibri (MS) Bold"/>
                <a:ea typeface="Calibri (MS) Bold"/>
                <a:cs typeface="Calibri (MS) Bold"/>
                <a:sym typeface="Calibri (MS) Bold"/>
              </a:rPr>
              <a:t>End-to-End Automation:</a:t>
            </a:r>
            <a:r>
              <a:rPr lang="en-US" sz="3730">
                <a:solidFill>
                  <a:srgbClr val="000000"/>
                </a:solidFill>
                <a:latin typeface="Calibri (MS)"/>
                <a:ea typeface="Calibri (MS)"/>
                <a:cs typeface="Calibri (MS)"/>
                <a:sym typeface="Calibri (MS)"/>
              </a:rPr>
              <a:t> Fully </a:t>
            </a:r>
            <a:r>
              <a:rPr lang="en-US" sz="3730" b="1">
                <a:solidFill>
                  <a:srgbClr val="000000"/>
                </a:solidFill>
                <a:latin typeface="Calibri (MS) Bold"/>
                <a:ea typeface="Calibri (MS) Bold"/>
                <a:cs typeface="Calibri (MS) Bold"/>
                <a:sym typeface="Calibri (MS) Bold"/>
              </a:rPr>
              <a:t>automated</a:t>
            </a:r>
            <a:r>
              <a:rPr lang="en-US" sz="3730">
                <a:solidFill>
                  <a:srgbClr val="000000"/>
                </a:solidFill>
                <a:latin typeface="Calibri (MS)"/>
                <a:ea typeface="Calibri (MS)"/>
                <a:cs typeface="Calibri (MS)"/>
                <a:sym typeface="Calibri (MS)"/>
              </a:rPr>
              <a:t> pipelines with zero-touch operations.</a:t>
            </a:r>
          </a:p>
          <a:p>
            <a:pPr algn="l">
              <a:lnSpc>
                <a:spcPts val="5223"/>
              </a:lnSpc>
              <a:spcBef>
                <a:spcPct val="0"/>
              </a:spcBef>
            </a:pPr>
            <a:r>
              <a:rPr lang="en-US" sz="3730" b="1">
                <a:solidFill>
                  <a:srgbClr val="000000"/>
                </a:solidFill>
                <a:latin typeface="Calibri (MS) Bold"/>
                <a:ea typeface="Calibri (MS) Bold"/>
                <a:cs typeface="Calibri (MS) Bold"/>
                <a:sym typeface="Calibri (MS) Bold"/>
              </a:rPr>
              <a:t>CONTEXT-AWARE AI:</a:t>
            </a:r>
            <a:r>
              <a:rPr lang="en-US" sz="3730">
                <a:solidFill>
                  <a:srgbClr val="000000"/>
                </a:solidFill>
                <a:latin typeface="Calibri (MS)"/>
                <a:ea typeface="Calibri (MS)"/>
                <a:cs typeface="Calibri (MS)"/>
                <a:sym typeface="Calibri (MS)"/>
              </a:rPr>
              <a:t> GENAI AGENT DEPLOYED ON THE GOLD LAYER FOR TRUSTED, BUSINESS-READY INSIGHTS.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524204"/>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TextBox 4"/>
          <p:cNvSpPr txBox="1"/>
          <p:nvPr/>
        </p:nvSpPr>
        <p:spPr>
          <a:xfrm>
            <a:off x="2894832" y="762000"/>
            <a:ext cx="16961308" cy="1237615"/>
          </a:xfrm>
          <a:prstGeom prst="rect">
            <a:avLst/>
          </a:prstGeom>
        </p:spPr>
        <p:txBody>
          <a:bodyPr lIns="0" tIns="0" rIns="0" bIns="0" rtlCol="0" anchor="t">
            <a:spAutoFit/>
          </a:bodyPr>
          <a:lstStyle/>
          <a:p>
            <a:pPr algn="l">
              <a:lnSpc>
                <a:spcPts val="8959"/>
              </a:lnSpc>
            </a:pPr>
            <a:r>
              <a:rPr lang="en-US" sz="6399">
                <a:solidFill>
                  <a:srgbClr val="FFFFFF"/>
                </a:solidFill>
                <a:latin typeface="Calibri (MS)"/>
                <a:ea typeface="Calibri (MS)"/>
                <a:cs typeface="Calibri (MS)"/>
                <a:sym typeface="Calibri (MS)"/>
              </a:rPr>
              <a:t>Recommendations &amp; Best Practices</a:t>
            </a:r>
          </a:p>
        </p:txBody>
      </p:sp>
      <p:sp>
        <p:nvSpPr>
          <p:cNvPr id="5" name="TextBox 5"/>
          <p:cNvSpPr txBox="1"/>
          <p:nvPr/>
        </p:nvSpPr>
        <p:spPr>
          <a:xfrm>
            <a:off x="573046" y="2936381"/>
            <a:ext cx="17137326" cy="6627434"/>
          </a:xfrm>
          <a:prstGeom prst="rect">
            <a:avLst/>
          </a:prstGeom>
        </p:spPr>
        <p:txBody>
          <a:bodyPr lIns="0" tIns="0" rIns="0" bIns="0" rtlCol="0" anchor="t">
            <a:spAutoFit/>
          </a:bodyPr>
          <a:lstStyle/>
          <a:p>
            <a:pPr algn="l">
              <a:lnSpc>
                <a:spcPts val="4594"/>
              </a:lnSpc>
            </a:pPr>
            <a:r>
              <a:rPr lang="en-US" sz="3880" b="1">
                <a:solidFill>
                  <a:srgbClr val="000000"/>
                </a:solidFill>
                <a:latin typeface="Arial Bold"/>
                <a:ea typeface="Arial Bold"/>
                <a:cs typeface="Arial Bold"/>
                <a:sym typeface="Arial Bold"/>
              </a:rPr>
              <a:t>Architecture &amp; Pipeline Recommendations</a:t>
            </a:r>
          </a:p>
          <a:p>
            <a:pPr algn="l">
              <a:lnSpc>
                <a:spcPts val="4594"/>
              </a:lnSpc>
            </a:pPr>
            <a:endParaRPr lang="en-US" sz="3880" b="1">
              <a:solidFill>
                <a:srgbClr val="000000"/>
              </a:solidFill>
              <a:latin typeface="Arial Bold"/>
              <a:ea typeface="Arial Bold"/>
              <a:cs typeface="Arial Bold"/>
              <a:sym typeface="Arial Bold"/>
            </a:endParaRPr>
          </a:p>
          <a:p>
            <a:pPr marL="837792" lvl="1" indent="-418896" algn="l">
              <a:lnSpc>
                <a:spcPts val="5471"/>
              </a:lnSpc>
              <a:buFont typeface="Arial"/>
              <a:buChar char="•"/>
            </a:pPr>
            <a:r>
              <a:rPr lang="en-US" sz="3880">
                <a:solidFill>
                  <a:srgbClr val="000000"/>
                </a:solidFill>
                <a:latin typeface="Arial"/>
                <a:ea typeface="Arial"/>
                <a:cs typeface="Arial"/>
                <a:sym typeface="Arial"/>
              </a:rPr>
              <a:t>Make Delta Lake the core of the data latform</a:t>
            </a:r>
          </a:p>
          <a:p>
            <a:pPr algn="l">
              <a:lnSpc>
                <a:spcPts val="6325"/>
              </a:lnSpc>
            </a:pPr>
            <a:r>
              <a:rPr lang="en-US" sz="3880">
                <a:solidFill>
                  <a:srgbClr val="000000"/>
                </a:solidFill>
                <a:latin typeface="Arial"/>
                <a:ea typeface="Arial"/>
                <a:cs typeface="Arial"/>
                <a:sym typeface="Arial"/>
              </a:rPr>
              <a:t>       ACID, Time Travel, Schema Evolution, Z-ordering for blazing-fast queries</a:t>
            </a:r>
          </a:p>
          <a:p>
            <a:pPr marL="837792" lvl="1" indent="-418896" algn="l">
              <a:lnSpc>
                <a:spcPts val="5471"/>
              </a:lnSpc>
              <a:buFont typeface="Arial"/>
              <a:buChar char="•"/>
            </a:pPr>
            <a:r>
              <a:rPr lang="en-US" sz="3880">
                <a:solidFill>
                  <a:srgbClr val="000000"/>
                </a:solidFill>
                <a:latin typeface="Arial"/>
                <a:ea typeface="Arial"/>
                <a:cs typeface="Arial"/>
                <a:sym typeface="Arial"/>
              </a:rPr>
              <a:t>Use Delta Live Tables (DLT)  as unified processing engine → Same SQL runs on streaming + batch, no code duplication</a:t>
            </a:r>
          </a:p>
          <a:p>
            <a:pPr marL="837792" lvl="1" indent="-418896" algn="l">
              <a:lnSpc>
                <a:spcPts val="5471"/>
              </a:lnSpc>
              <a:buFont typeface="Arial"/>
              <a:buChar char="•"/>
            </a:pPr>
            <a:r>
              <a:rPr lang="en-US" sz="3880">
                <a:solidFill>
                  <a:srgbClr val="000000"/>
                </a:solidFill>
                <a:latin typeface="Arial"/>
                <a:ea typeface="Arial"/>
                <a:cs typeface="Arial"/>
                <a:sym typeface="Arial"/>
              </a:rPr>
              <a:t>Add Predictive AI Layer on Gold tables → Forecast leaks, high temperature, or equipment failure before they happen (LSTM, Prophet, AutoML)</a:t>
            </a:r>
          </a:p>
          <a:p>
            <a:pPr algn="l">
              <a:lnSpc>
                <a:spcPts val="4214"/>
              </a:lnSpc>
            </a:pPr>
            <a:endParaRPr lang="en-US" sz="388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524204"/>
            <a:ext cx="18283418" cy="3105807"/>
            <a:chOff x="0" y="0"/>
            <a:chExt cx="18283415" cy="3105810"/>
          </a:xfrm>
        </p:grpSpPr>
        <p:sp>
          <p:nvSpPr>
            <p:cNvPr id="3" name="Freeform 3"/>
            <p:cNvSpPr/>
            <p:nvPr/>
          </p:nvSpPr>
          <p:spPr>
            <a:xfrm>
              <a:off x="0" y="0"/>
              <a:ext cx="18283428" cy="3105785"/>
            </a:xfrm>
            <a:custGeom>
              <a:avLst/>
              <a:gdLst/>
              <a:ahLst/>
              <a:cxnLst/>
              <a:rect l="l" t="t" r="r" b="b"/>
              <a:pathLst>
                <a:path w="18283428" h="3105785">
                  <a:moveTo>
                    <a:pt x="0" y="0"/>
                  </a:moveTo>
                  <a:lnTo>
                    <a:pt x="18283428" y="0"/>
                  </a:lnTo>
                  <a:lnTo>
                    <a:pt x="18283428" y="3105785"/>
                  </a:lnTo>
                  <a:lnTo>
                    <a:pt x="0" y="3105785"/>
                  </a:lnTo>
                  <a:close/>
                </a:path>
              </a:pathLst>
            </a:custGeom>
            <a:solidFill>
              <a:srgbClr val="193EB0"/>
            </a:solidFill>
          </p:spPr>
        </p:sp>
      </p:grpSp>
      <p:sp>
        <p:nvSpPr>
          <p:cNvPr id="4" name="TextBox 4"/>
          <p:cNvSpPr txBox="1"/>
          <p:nvPr/>
        </p:nvSpPr>
        <p:spPr>
          <a:xfrm>
            <a:off x="2571912" y="762000"/>
            <a:ext cx="16961308" cy="1237615"/>
          </a:xfrm>
          <a:prstGeom prst="rect">
            <a:avLst/>
          </a:prstGeom>
        </p:spPr>
        <p:txBody>
          <a:bodyPr lIns="0" tIns="0" rIns="0" bIns="0" rtlCol="0" anchor="t">
            <a:spAutoFit/>
          </a:bodyPr>
          <a:lstStyle/>
          <a:p>
            <a:pPr algn="l">
              <a:lnSpc>
                <a:spcPts val="8959"/>
              </a:lnSpc>
            </a:pPr>
            <a:r>
              <a:rPr lang="en-US" sz="6399">
                <a:solidFill>
                  <a:srgbClr val="FFFFFF"/>
                </a:solidFill>
                <a:latin typeface="Calibri (MS)"/>
                <a:ea typeface="Calibri (MS)"/>
                <a:cs typeface="Calibri (MS)"/>
                <a:sym typeface="Calibri (MS)"/>
              </a:rPr>
              <a:t>Recommendations &amp; Best Practices</a:t>
            </a:r>
          </a:p>
        </p:txBody>
      </p:sp>
      <p:sp>
        <p:nvSpPr>
          <p:cNvPr id="5" name="TextBox 5"/>
          <p:cNvSpPr txBox="1"/>
          <p:nvPr/>
        </p:nvSpPr>
        <p:spPr>
          <a:xfrm>
            <a:off x="466207" y="2850656"/>
            <a:ext cx="16301074" cy="7730227"/>
          </a:xfrm>
          <a:prstGeom prst="rect">
            <a:avLst/>
          </a:prstGeom>
        </p:spPr>
        <p:txBody>
          <a:bodyPr lIns="0" tIns="0" rIns="0" bIns="0" rtlCol="0" anchor="t">
            <a:spAutoFit/>
          </a:bodyPr>
          <a:lstStyle/>
          <a:p>
            <a:pPr algn="l">
              <a:lnSpc>
                <a:spcPts val="5163"/>
              </a:lnSpc>
            </a:pPr>
            <a:r>
              <a:rPr lang="en-US" sz="3688" b="1">
                <a:solidFill>
                  <a:srgbClr val="000000"/>
                </a:solidFill>
                <a:latin typeface="Arial Bold"/>
                <a:ea typeface="Arial Bold"/>
                <a:cs typeface="Arial Bold"/>
                <a:sym typeface="Arial Bold"/>
              </a:rPr>
              <a:t>Recommendations for Oil &amp; Gas / Energy Companies</a:t>
            </a:r>
          </a:p>
          <a:p>
            <a:pPr algn="l">
              <a:lnSpc>
                <a:spcPts val="5163"/>
              </a:lnSpc>
            </a:pPr>
            <a:endParaRPr lang="en-US" sz="3688" b="1">
              <a:solidFill>
                <a:srgbClr val="000000"/>
              </a:solidFill>
              <a:latin typeface="Arial Bold"/>
              <a:ea typeface="Arial Bold"/>
              <a:cs typeface="Arial Bold"/>
              <a:sym typeface="Arial Bold"/>
            </a:endParaRPr>
          </a:p>
          <a:p>
            <a:pPr marL="796245" lvl="1" indent="-398123" algn="l">
              <a:lnSpc>
                <a:spcPts val="5163"/>
              </a:lnSpc>
              <a:buFont typeface="Arial"/>
              <a:buChar char="•"/>
            </a:pPr>
            <a:r>
              <a:rPr lang="en-US" sz="3688">
                <a:solidFill>
                  <a:srgbClr val="000000"/>
                </a:solidFill>
                <a:latin typeface="Arial"/>
                <a:ea typeface="Arial"/>
                <a:cs typeface="Arial"/>
                <a:sym typeface="Arial"/>
              </a:rPr>
              <a:t>Real-time safety monitoring is non-negotiable every second of delay can cost lives, environment, and millions</a:t>
            </a:r>
          </a:p>
          <a:p>
            <a:pPr marL="796245" lvl="1" indent="-398123" algn="l">
              <a:lnSpc>
                <a:spcPts val="5163"/>
              </a:lnSpc>
              <a:buFont typeface="Arial"/>
              <a:buChar char="•"/>
            </a:pPr>
            <a:r>
              <a:rPr lang="en-US" sz="3688">
                <a:solidFill>
                  <a:srgbClr val="000000"/>
                </a:solidFill>
                <a:latin typeface="Arial"/>
                <a:ea typeface="Arial"/>
                <a:cs typeface="Arial"/>
                <a:sym typeface="Arial"/>
              </a:rPr>
              <a:t>Deploy AI Assistant / Genie on the Gold layer → Any engineer or manager asks in natural language (English or Arabic) and gets instant answers.</a:t>
            </a:r>
          </a:p>
          <a:p>
            <a:pPr marL="796245" lvl="1" indent="-398123" algn="l">
              <a:lnSpc>
                <a:spcPts val="5163"/>
              </a:lnSpc>
              <a:buFont typeface="Arial"/>
              <a:buChar char="•"/>
            </a:pPr>
            <a:r>
              <a:rPr lang="en-US" sz="3688">
                <a:solidFill>
                  <a:srgbClr val="000000"/>
                </a:solidFill>
                <a:latin typeface="Arial"/>
                <a:ea typeface="Arial"/>
                <a:cs typeface="Arial"/>
                <a:sym typeface="Arial"/>
              </a:rPr>
              <a:t>Automated multi-channel alerts (Email + SMS + Teams) for severity ≥3  Immediate notification to HSE, Control Room, and Plant Manager</a:t>
            </a:r>
          </a:p>
          <a:p>
            <a:pPr marL="796245" lvl="1" indent="-398123" algn="l">
              <a:lnSpc>
                <a:spcPts val="5163"/>
              </a:lnSpc>
              <a:buFont typeface="Arial"/>
              <a:buChar char="•"/>
            </a:pPr>
            <a:r>
              <a:rPr lang="en-US" sz="3688">
                <a:solidFill>
                  <a:srgbClr val="000000"/>
                </a:solidFill>
                <a:latin typeface="Arial"/>
                <a:ea typeface="Arial"/>
                <a:cs typeface="Arial"/>
                <a:sym typeface="Arial"/>
              </a:rPr>
              <a:t>Keep historical data for ≥7 years in Delta Lake + cold Blob storage  Compliance (Egyptian Environmental Law, OSHA, ISO), root-cause analysis, long-term trending</a:t>
            </a:r>
          </a:p>
          <a:p>
            <a:pPr algn="l">
              <a:lnSpc>
                <a:spcPts val="4735"/>
              </a:lnSpc>
            </a:pPr>
            <a:endParaRPr lang="en-US" sz="3688">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1057441" y="9514007"/>
            <a:ext cx="3248918" cy="314325"/>
          </a:xfrm>
          <a:prstGeom prst="rect">
            <a:avLst/>
          </a:prstGeom>
        </p:spPr>
        <p:txBody>
          <a:bodyPr lIns="0" tIns="0" rIns="0" bIns="0" rtlCol="0" anchor="t">
            <a:spAutoFit/>
          </a:bodyPr>
          <a:lstStyle/>
          <a:p>
            <a:pPr algn="l">
              <a:lnSpc>
                <a:spcPts val="2340"/>
              </a:lnSpc>
            </a:pPr>
            <a:r>
              <a:rPr lang="en-US" sz="1950">
                <a:solidFill>
                  <a:srgbClr val="FFFFFF"/>
                </a:solidFill>
                <a:latin typeface="Arial"/>
                <a:ea typeface="Arial"/>
                <a:cs typeface="Arial"/>
                <a:sym typeface="Arial"/>
              </a:rPr>
              <a:t>Samsung Innovation Campus</a:t>
            </a:r>
          </a:p>
        </p:txBody>
      </p:sp>
      <p:sp>
        <p:nvSpPr>
          <p:cNvPr id="3" name="TextBox 3"/>
          <p:cNvSpPr txBox="1"/>
          <p:nvPr/>
        </p:nvSpPr>
        <p:spPr>
          <a:xfrm>
            <a:off x="2720519" y="1959610"/>
            <a:ext cx="3791149" cy="1143000"/>
          </a:xfrm>
          <a:prstGeom prst="rect">
            <a:avLst/>
          </a:prstGeom>
        </p:spPr>
        <p:txBody>
          <a:bodyPr lIns="0" tIns="0" rIns="0" bIns="0" rtlCol="0" anchor="t">
            <a:spAutoFit/>
          </a:bodyPr>
          <a:lstStyle/>
          <a:p>
            <a:pPr algn="l">
              <a:lnSpc>
                <a:spcPts val="7920"/>
              </a:lnSpc>
            </a:pPr>
            <a:r>
              <a:rPr lang="en-US" sz="6600" b="1">
                <a:solidFill>
                  <a:srgbClr val="FFFFFF"/>
                </a:solidFill>
                <a:latin typeface="Calibri (MS) Bold"/>
                <a:ea typeface="Calibri (MS) Bold"/>
                <a:cs typeface="Calibri (MS) Bold"/>
                <a:sym typeface="Calibri (MS) Bold"/>
              </a:rPr>
              <a:t>Conclusion</a:t>
            </a:r>
          </a:p>
        </p:txBody>
      </p:sp>
      <p:sp>
        <p:nvSpPr>
          <p:cNvPr id="4" name="AutoShape 4"/>
          <p:cNvSpPr/>
          <p:nvPr/>
        </p:nvSpPr>
        <p:spPr>
          <a:xfrm>
            <a:off x="2720519" y="3729405"/>
            <a:ext cx="0" cy="3849620"/>
          </a:xfrm>
          <a:prstGeom prst="line">
            <a:avLst/>
          </a:prstGeom>
          <a:ln w="28575" cap="rnd">
            <a:solidFill>
              <a:srgbClr val="FFFFFF"/>
            </a:solidFill>
            <a:prstDash val="solid"/>
            <a:headEnd type="none" w="sm" len="sm"/>
            <a:tailEnd type="none" w="sm" len="sm"/>
          </a:ln>
        </p:spPr>
      </p:sp>
      <p:sp>
        <p:nvSpPr>
          <p:cNvPr id="5" name="TextBox 5"/>
          <p:cNvSpPr txBox="1"/>
          <p:nvPr/>
        </p:nvSpPr>
        <p:spPr>
          <a:xfrm>
            <a:off x="3136386" y="4073826"/>
            <a:ext cx="13142970" cy="4648200"/>
          </a:xfrm>
          <a:prstGeom prst="rect">
            <a:avLst/>
          </a:prstGeom>
        </p:spPr>
        <p:txBody>
          <a:bodyPr lIns="0" tIns="0" rIns="0" bIns="0" rtlCol="0" anchor="t">
            <a:spAutoFit/>
          </a:bodyPr>
          <a:lstStyle/>
          <a:p>
            <a:pPr algn="l">
              <a:lnSpc>
                <a:spcPts val="4500"/>
              </a:lnSpc>
            </a:pPr>
            <a:r>
              <a:rPr lang="en-US" sz="3750" b="1">
                <a:solidFill>
                  <a:srgbClr val="FFFFFF"/>
                </a:solidFill>
                <a:latin typeface="Calibri (MS) Bold"/>
                <a:ea typeface="Calibri (MS) Bold"/>
                <a:cs typeface="Calibri (MS) Bold"/>
                <a:sym typeface="Calibri (MS) Bold"/>
              </a:rPr>
              <a:t>Through the Factory 360 project, we built a strong system to continuously monitor the environment. With the data engineering we implemented, we were able to protect people’s lives and preserve the environment from pollution. The system also helps us make better decisions and improves operational efficiency and safety management in the facilities.</a:t>
            </a:r>
          </a:p>
          <a:p>
            <a:pPr algn="l">
              <a:lnSpc>
                <a:spcPts val="4500"/>
              </a:lnSpc>
            </a:pPr>
            <a:endParaRPr lang="en-US" sz="3750" b="1">
              <a:solidFill>
                <a:srgbClr val="FFFFFF"/>
              </a:solidFill>
              <a:latin typeface="Calibri (MS) Bold"/>
              <a:ea typeface="Calibri (MS) Bold"/>
              <a:cs typeface="Calibri (MS) Bold"/>
              <a:sym typeface="Calibri (MS) Bold"/>
            </a:endParaRPr>
          </a:p>
          <a:p>
            <a:pPr algn="l">
              <a:lnSpc>
                <a:spcPts val="4500"/>
              </a:lnSpc>
            </a:pPr>
            <a:endParaRPr lang="en-US" sz="3750" b="1">
              <a:solidFill>
                <a:srgbClr val="FFFFFF"/>
              </a:solidFill>
              <a:latin typeface="Calibri (MS) Bold"/>
              <a:ea typeface="Calibri (MS) Bold"/>
              <a:cs typeface="Calibri (MS) Bold"/>
              <a:sym typeface="Calibri (MS)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1095078" y="8427512"/>
            <a:ext cx="17192922" cy="1121916"/>
          </a:xfrm>
          <a:prstGeom prst="rect">
            <a:avLst/>
          </a:prstGeom>
        </p:spPr>
        <p:txBody>
          <a:bodyPr lIns="0" tIns="0" rIns="0" bIns="0" rtlCol="0" anchor="t">
            <a:spAutoFit/>
          </a:bodyPr>
          <a:lstStyle/>
          <a:p>
            <a:pPr algn="l">
              <a:lnSpc>
                <a:spcPts val="1800"/>
              </a:lnSpc>
            </a:pPr>
            <a:r>
              <a:rPr lang="en-US" sz="1500">
                <a:solidFill>
                  <a:srgbClr val="FFFFFF"/>
                </a:solidFill>
                <a:latin typeface="Arial"/>
                <a:ea typeface="Arial"/>
                <a:cs typeface="Arial"/>
                <a:sym typeface="Arial"/>
              </a:rPr>
              <a:t>ⓒ2020 SAMSUNG. All rights reserved.</a:t>
            </a:r>
          </a:p>
          <a:p>
            <a:pPr algn="l">
              <a:lnSpc>
                <a:spcPts val="1800"/>
              </a:lnSpc>
            </a:pPr>
            <a:r>
              <a:rPr lang="en-US" sz="1500">
                <a:solidFill>
                  <a:srgbClr val="FFFFFF"/>
                </a:solidFill>
                <a:latin typeface="Arial"/>
                <a:ea typeface="Arial"/>
                <a:cs typeface="Arial"/>
                <a:sym typeface="Arial"/>
              </a:rPr>
              <a:t>Samsung Electronics Corporate Citizenship Office holds the copyright of book.</a:t>
            </a:r>
          </a:p>
          <a:p>
            <a:pPr algn="l">
              <a:lnSpc>
                <a:spcPts val="1800"/>
              </a:lnSpc>
            </a:pPr>
            <a:r>
              <a:rPr lang="en-US" sz="1500">
                <a:solidFill>
                  <a:srgbClr val="FFFFFF"/>
                </a:solidFill>
                <a:latin typeface="Arial"/>
                <a:ea typeface="Arial"/>
                <a:cs typeface="Arial"/>
                <a:sym typeface="Arial"/>
              </a:rPr>
              <a:t>This book is a literary property protected by copyright law so reprint and reproduction without permission are prohibited. </a:t>
            </a:r>
          </a:p>
          <a:p>
            <a:pPr algn="l">
              <a:lnSpc>
                <a:spcPts val="1800"/>
              </a:lnSpc>
            </a:pPr>
            <a:r>
              <a:rPr lang="en-US" sz="1500">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p>
        </p:txBody>
      </p:sp>
      <p:sp>
        <p:nvSpPr>
          <p:cNvPr id="3" name="Freeform 3"/>
          <p:cNvSpPr/>
          <p:nvPr/>
        </p:nvSpPr>
        <p:spPr>
          <a:xfrm>
            <a:off x="14896875" y="605937"/>
            <a:ext cx="2513353" cy="315288"/>
          </a:xfrm>
          <a:custGeom>
            <a:avLst/>
            <a:gdLst/>
            <a:ahLst/>
            <a:cxnLst/>
            <a:rect l="l" t="t" r="r" b="b"/>
            <a:pathLst>
              <a:path w="2513353" h="315288">
                <a:moveTo>
                  <a:pt x="0" y="0"/>
                </a:moveTo>
                <a:lnTo>
                  <a:pt x="2513353" y="0"/>
                </a:lnTo>
                <a:lnTo>
                  <a:pt x="2513353" y="315288"/>
                </a:lnTo>
                <a:lnTo>
                  <a:pt x="0" y="315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619981" y="3991503"/>
            <a:ext cx="8322370" cy="1628042"/>
            <a:chOff x="0" y="0"/>
            <a:chExt cx="11038800" cy="2159437"/>
          </a:xfrm>
        </p:grpSpPr>
        <p:sp>
          <p:nvSpPr>
            <p:cNvPr id="5" name="Freeform 5"/>
            <p:cNvSpPr/>
            <p:nvPr/>
          </p:nvSpPr>
          <p:spPr>
            <a:xfrm>
              <a:off x="0" y="0"/>
              <a:ext cx="11038800" cy="2159437"/>
            </a:xfrm>
            <a:custGeom>
              <a:avLst/>
              <a:gdLst/>
              <a:ahLst/>
              <a:cxnLst/>
              <a:rect l="l" t="t" r="r" b="b"/>
              <a:pathLst>
                <a:path w="11038800" h="2159437">
                  <a:moveTo>
                    <a:pt x="0" y="0"/>
                  </a:moveTo>
                  <a:lnTo>
                    <a:pt x="11038800" y="0"/>
                  </a:lnTo>
                  <a:lnTo>
                    <a:pt x="11038800" y="2159437"/>
                  </a:lnTo>
                  <a:lnTo>
                    <a:pt x="0" y="2159437"/>
                  </a:lnTo>
                  <a:close/>
                </a:path>
              </a:pathLst>
            </a:custGeom>
            <a:solidFill>
              <a:srgbClr val="000000">
                <a:alpha val="0"/>
              </a:srgbClr>
            </a:solidFill>
          </p:spPr>
        </p:sp>
        <p:sp>
          <p:nvSpPr>
            <p:cNvPr id="6" name="TextBox 6"/>
            <p:cNvSpPr txBox="1"/>
            <p:nvPr/>
          </p:nvSpPr>
          <p:spPr>
            <a:xfrm>
              <a:off x="0" y="-171450"/>
              <a:ext cx="11038800" cy="2330887"/>
            </a:xfrm>
            <a:prstGeom prst="rect">
              <a:avLst/>
            </a:prstGeom>
          </p:spPr>
          <p:txBody>
            <a:bodyPr lIns="0" tIns="0" rIns="0" bIns="0" rtlCol="0" anchor="ctr"/>
            <a:lstStyle/>
            <a:p>
              <a:pPr marL="0" lvl="0" indent="0" algn="ctr">
                <a:lnSpc>
                  <a:spcPts val="9719"/>
                </a:lnSpc>
                <a:spcBef>
                  <a:spcPct val="0"/>
                </a:spcBef>
              </a:pPr>
              <a:r>
                <a:rPr lang="en-US" sz="8099" b="1" u="none" strike="noStrike">
                  <a:solidFill>
                    <a:srgbClr val="FFFFFF"/>
                  </a:solidFill>
                  <a:latin typeface="Calibri (MS) Bold"/>
                  <a:ea typeface="Calibri (MS) Bold"/>
                  <a:cs typeface="Calibri (MS) Bold"/>
                  <a:sym typeface="Calibri (MS) Bold"/>
                </a:rPr>
                <a:t>Q&amp;A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3105807"/>
            <a:chOff x="0" y="0"/>
            <a:chExt cx="24384000" cy="4141076"/>
          </a:xfrm>
        </p:grpSpPr>
        <p:sp>
          <p:nvSpPr>
            <p:cNvPr id="3" name="Freeform 3"/>
            <p:cNvSpPr/>
            <p:nvPr/>
          </p:nvSpPr>
          <p:spPr>
            <a:xfrm>
              <a:off x="0" y="0"/>
              <a:ext cx="24384000" cy="4141089"/>
            </a:xfrm>
            <a:custGeom>
              <a:avLst/>
              <a:gdLst/>
              <a:ahLst/>
              <a:cxnLst/>
              <a:rect l="l" t="t" r="r" b="b"/>
              <a:pathLst>
                <a:path w="24384000" h="4141089">
                  <a:moveTo>
                    <a:pt x="0" y="0"/>
                  </a:moveTo>
                  <a:lnTo>
                    <a:pt x="24384000" y="0"/>
                  </a:lnTo>
                  <a:lnTo>
                    <a:pt x="24384000" y="4141089"/>
                  </a:lnTo>
                  <a:lnTo>
                    <a:pt x="0" y="4141089"/>
                  </a:lnTo>
                  <a:close/>
                </a:path>
              </a:pathLst>
            </a:custGeom>
            <a:solidFill>
              <a:srgbClr val="193EB0"/>
            </a:solidFill>
            <a:ln w="12700">
              <a:solidFill>
                <a:srgbClr val="000000"/>
              </a:solidFill>
            </a:ln>
          </p:spPr>
        </p:sp>
      </p:grpSp>
      <p:sp>
        <p:nvSpPr>
          <p:cNvPr id="4" name="TextBox 4"/>
          <p:cNvSpPr txBox="1"/>
          <p:nvPr/>
        </p:nvSpPr>
        <p:spPr>
          <a:xfrm>
            <a:off x="1057441" y="9514007"/>
            <a:ext cx="5334857" cy="319132"/>
          </a:xfrm>
          <a:prstGeom prst="rect">
            <a:avLst/>
          </a:prstGeom>
        </p:spPr>
        <p:txBody>
          <a:bodyPr lIns="0" tIns="0" rIns="0" bIns="0" rtlCol="0" anchor="t">
            <a:spAutoFit/>
          </a:bodyPr>
          <a:lstStyle/>
          <a:p>
            <a:pPr algn="l">
              <a:lnSpc>
                <a:spcPts val="2340"/>
              </a:lnSpc>
            </a:pPr>
            <a:r>
              <a:rPr lang="en-US" sz="1950">
                <a:solidFill>
                  <a:srgbClr val="7F7F7F"/>
                </a:solidFill>
                <a:latin typeface="Arial"/>
                <a:ea typeface="Arial"/>
                <a:cs typeface="Arial"/>
                <a:sym typeface="Arial"/>
              </a:rPr>
              <a:t>Samsung Innovation Campus</a:t>
            </a:r>
          </a:p>
        </p:txBody>
      </p:sp>
      <p:sp>
        <p:nvSpPr>
          <p:cNvPr id="5" name="TextBox 5"/>
          <p:cNvSpPr txBox="1"/>
          <p:nvPr/>
        </p:nvSpPr>
        <p:spPr>
          <a:xfrm>
            <a:off x="2555082" y="1288667"/>
            <a:ext cx="7433550" cy="874216"/>
          </a:xfrm>
          <a:prstGeom prst="rect">
            <a:avLst/>
          </a:prstGeom>
        </p:spPr>
        <p:txBody>
          <a:bodyPr lIns="0" tIns="0" rIns="0" bIns="0" rtlCol="0" anchor="t">
            <a:spAutoFit/>
          </a:bodyPr>
          <a:lstStyle/>
          <a:p>
            <a:pPr algn="l">
              <a:lnSpc>
                <a:spcPts val="5999"/>
              </a:lnSpc>
            </a:pPr>
            <a:r>
              <a:rPr lang="en-US" sz="4999" b="1">
                <a:solidFill>
                  <a:srgbClr val="FFFFFF"/>
                </a:solidFill>
                <a:latin typeface="Calibri (MS) Bold"/>
                <a:ea typeface="Calibri (MS) Bold"/>
                <a:cs typeface="Calibri (MS) Bold"/>
                <a:sym typeface="Calibri (MS) Bold"/>
              </a:rPr>
              <a:t>Agenda</a:t>
            </a:r>
          </a:p>
        </p:txBody>
      </p:sp>
      <p:grpSp>
        <p:nvGrpSpPr>
          <p:cNvPr id="6" name="Group 6"/>
          <p:cNvGrpSpPr/>
          <p:nvPr/>
        </p:nvGrpSpPr>
        <p:grpSpPr>
          <a:xfrm>
            <a:off x="3113147" y="3722515"/>
            <a:ext cx="8279100" cy="415498"/>
            <a:chOff x="0" y="0"/>
            <a:chExt cx="11038800" cy="553998"/>
          </a:xfrm>
        </p:grpSpPr>
        <p:sp>
          <p:nvSpPr>
            <p:cNvPr id="7" name="Freeform 7"/>
            <p:cNvSpPr/>
            <p:nvPr/>
          </p:nvSpPr>
          <p:spPr>
            <a:xfrm>
              <a:off x="0" y="0"/>
              <a:ext cx="11038800" cy="553998"/>
            </a:xfrm>
            <a:custGeom>
              <a:avLst/>
              <a:gdLst/>
              <a:ahLst/>
              <a:cxnLst/>
              <a:rect l="l" t="t" r="r" b="b"/>
              <a:pathLst>
                <a:path w="11038800" h="553998">
                  <a:moveTo>
                    <a:pt x="0" y="0"/>
                  </a:moveTo>
                  <a:lnTo>
                    <a:pt x="11038800" y="0"/>
                  </a:lnTo>
                  <a:lnTo>
                    <a:pt x="11038800" y="553998"/>
                  </a:lnTo>
                  <a:lnTo>
                    <a:pt x="0" y="553998"/>
                  </a:lnTo>
                  <a:close/>
                </a:path>
              </a:pathLst>
            </a:custGeom>
            <a:solidFill>
              <a:srgbClr val="000000">
                <a:alpha val="0"/>
              </a:srgbClr>
            </a:solidFill>
          </p:spPr>
        </p:sp>
        <p:sp>
          <p:nvSpPr>
            <p:cNvPr id="8" name="TextBox 8"/>
            <p:cNvSpPr txBox="1"/>
            <p:nvPr/>
          </p:nvSpPr>
          <p:spPr>
            <a:xfrm>
              <a:off x="0" y="-19050"/>
              <a:ext cx="11038800" cy="573048"/>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Team</a:t>
              </a:r>
            </a:p>
          </p:txBody>
        </p:sp>
      </p:grpSp>
      <p:grpSp>
        <p:nvGrpSpPr>
          <p:cNvPr id="9" name="Group 9"/>
          <p:cNvGrpSpPr/>
          <p:nvPr/>
        </p:nvGrpSpPr>
        <p:grpSpPr>
          <a:xfrm>
            <a:off x="2838827" y="3720831"/>
            <a:ext cx="54000" cy="378000"/>
            <a:chOff x="0" y="0"/>
            <a:chExt cx="72000" cy="504000"/>
          </a:xfrm>
        </p:grpSpPr>
        <p:sp>
          <p:nvSpPr>
            <p:cNvPr id="10" name="Freeform 1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11" name="Group 11"/>
          <p:cNvGrpSpPr/>
          <p:nvPr/>
        </p:nvGrpSpPr>
        <p:grpSpPr>
          <a:xfrm>
            <a:off x="3113147" y="4192777"/>
            <a:ext cx="8279100" cy="557752"/>
            <a:chOff x="0" y="0"/>
            <a:chExt cx="11038800" cy="743669"/>
          </a:xfrm>
        </p:grpSpPr>
        <p:sp>
          <p:nvSpPr>
            <p:cNvPr id="12" name="Freeform 12"/>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13" name="TextBox 13"/>
            <p:cNvSpPr txBox="1"/>
            <p:nvPr/>
          </p:nvSpPr>
          <p:spPr>
            <a:xfrm>
              <a:off x="0" y="-19050"/>
              <a:ext cx="11038800" cy="762719"/>
            </a:xfrm>
            <a:prstGeom prst="rect">
              <a:avLst/>
            </a:prstGeom>
          </p:spPr>
          <p:txBody>
            <a:bodyPr lIns="0" tIns="0" rIns="0" bIns="0" rtlCol="0" anchor="ctr"/>
            <a:lstStyle/>
            <a:p>
              <a:pPr algn="l">
                <a:lnSpc>
                  <a:spcPts val="3240"/>
                </a:lnSpc>
              </a:pPr>
              <a:r>
                <a:rPr lang="en-US" sz="2700" b="1">
                  <a:solidFill>
                    <a:srgbClr val="000000"/>
                  </a:solidFill>
                  <a:latin typeface="Arial Bold"/>
                  <a:ea typeface="Arial Bold"/>
                  <a:cs typeface="Arial Bold"/>
                  <a:sym typeface="Arial Bold"/>
                </a:rPr>
                <a:t>Introduction</a:t>
              </a:r>
            </a:p>
          </p:txBody>
        </p:sp>
      </p:grpSp>
      <p:grpSp>
        <p:nvGrpSpPr>
          <p:cNvPr id="14" name="Group 14"/>
          <p:cNvGrpSpPr/>
          <p:nvPr/>
        </p:nvGrpSpPr>
        <p:grpSpPr>
          <a:xfrm>
            <a:off x="2838827" y="4304447"/>
            <a:ext cx="54000" cy="378000"/>
            <a:chOff x="0" y="0"/>
            <a:chExt cx="72000" cy="504001"/>
          </a:xfrm>
        </p:grpSpPr>
        <p:sp>
          <p:nvSpPr>
            <p:cNvPr id="15" name="Freeform 1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1F497D"/>
            </a:solidFill>
            <a:ln w="12700">
              <a:solidFill>
                <a:srgbClr val="000000"/>
              </a:solidFill>
            </a:ln>
          </p:spPr>
        </p:sp>
      </p:grpSp>
      <p:grpSp>
        <p:nvGrpSpPr>
          <p:cNvPr id="16" name="Group 16"/>
          <p:cNvGrpSpPr/>
          <p:nvPr/>
        </p:nvGrpSpPr>
        <p:grpSpPr>
          <a:xfrm>
            <a:off x="3113147" y="4845779"/>
            <a:ext cx="8279100" cy="557752"/>
            <a:chOff x="0" y="0"/>
            <a:chExt cx="11038800" cy="743669"/>
          </a:xfrm>
        </p:grpSpPr>
        <p:sp>
          <p:nvSpPr>
            <p:cNvPr id="17" name="Freeform 17"/>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18" name="TextBox 18"/>
            <p:cNvSpPr txBox="1"/>
            <p:nvPr/>
          </p:nvSpPr>
          <p:spPr>
            <a:xfrm>
              <a:off x="0" y="-19050"/>
              <a:ext cx="11038800" cy="76271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The Business Challenge</a:t>
              </a:r>
            </a:p>
          </p:txBody>
        </p:sp>
      </p:grpSp>
      <p:grpSp>
        <p:nvGrpSpPr>
          <p:cNvPr id="19" name="Group 19"/>
          <p:cNvGrpSpPr/>
          <p:nvPr/>
        </p:nvGrpSpPr>
        <p:grpSpPr>
          <a:xfrm>
            <a:off x="2838827" y="4844093"/>
            <a:ext cx="54000" cy="378000"/>
            <a:chOff x="0" y="0"/>
            <a:chExt cx="72000" cy="504001"/>
          </a:xfrm>
        </p:grpSpPr>
        <p:sp>
          <p:nvSpPr>
            <p:cNvPr id="20" name="Freeform 2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21" name="Group 21"/>
          <p:cNvGrpSpPr/>
          <p:nvPr/>
        </p:nvGrpSpPr>
        <p:grpSpPr>
          <a:xfrm>
            <a:off x="3113147" y="6062531"/>
            <a:ext cx="8279100" cy="415499"/>
            <a:chOff x="0" y="0"/>
            <a:chExt cx="11038800" cy="553999"/>
          </a:xfrm>
        </p:grpSpPr>
        <p:sp>
          <p:nvSpPr>
            <p:cNvPr id="22" name="Freeform 22"/>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23" name="TextBox 23"/>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Methodology</a:t>
              </a:r>
            </a:p>
          </p:txBody>
        </p:sp>
      </p:grpSp>
      <p:grpSp>
        <p:nvGrpSpPr>
          <p:cNvPr id="24" name="Group 24"/>
          <p:cNvGrpSpPr/>
          <p:nvPr/>
        </p:nvGrpSpPr>
        <p:grpSpPr>
          <a:xfrm>
            <a:off x="2838827" y="6060863"/>
            <a:ext cx="54000" cy="378000"/>
            <a:chOff x="0" y="0"/>
            <a:chExt cx="72000" cy="504001"/>
          </a:xfrm>
        </p:grpSpPr>
        <p:sp>
          <p:nvSpPr>
            <p:cNvPr id="25" name="Freeform 2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26" name="Group 26"/>
          <p:cNvGrpSpPr/>
          <p:nvPr/>
        </p:nvGrpSpPr>
        <p:grpSpPr>
          <a:xfrm>
            <a:off x="3113147" y="6573280"/>
            <a:ext cx="8279100" cy="605098"/>
            <a:chOff x="0" y="0"/>
            <a:chExt cx="11038800" cy="806797"/>
          </a:xfrm>
        </p:grpSpPr>
        <p:sp>
          <p:nvSpPr>
            <p:cNvPr id="27" name="Freeform 27"/>
            <p:cNvSpPr/>
            <p:nvPr/>
          </p:nvSpPr>
          <p:spPr>
            <a:xfrm>
              <a:off x="0" y="0"/>
              <a:ext cx="11038800" cy="806797"/>
            </a:xfrm>
            <a:custGeom>
              <a:avLst/>
              <a:gdLst/>
              <a:ahLst/>
              <a:cxnLst/>
              <a:rect l="l" t="t" r="r" b="b"/>
              <a:pathLst>
                <a:path w="11038800" h="806797">
                  <a:moveTo>
                    <a:pt x="0" y="0"/>
                  </a:moveTo>
                  <a:lnTo>
                    <a:pt x="11038800" y="0"/>
                  </a:lnTo>
                  <a:lnTo>
                    <a:pt x="11038800" y="806797"/>
                  </a:lnTo>
                  <a:lnTo>
                    <a:pt x="0" y="806797"/>
                  </a:lnTo>
                  <a:close/>
                </a:path>
              </a:pathLst>
            </a:custGeom>
            <a:solidFill>
              <a:srgbClr val="000000">
                <a:alpha val="0"/>
              </a:srgbClr>
            </a:solidFill>
          </p:spPr>
        </p:sp>
        <p:sp>
          <p:nvSpPr>
            <p:cNvPr id="28" name="TextBox 28"/>
            <p:cNvSpPr txBox="1"/>
            <p:nvPr/>
          </p:nvSpPr>
          <p:spPr>
            <a:xfrm>
              <a:off x="0" y="-66675"/>
              <a:ext cx="11038800" cy="873472"/>
            </a:xfrm>
            <a:prstGeom prst="rect">
              <a:avLst/>
            </a:prstGeom>
          </p:spPr>
          <p:txBody>
            <a:bodyPr lIns="0" tIns="0" rIns="0" bIns="0" rtlCol="0" anchor="ctr"/>
            <a:lstStyle/>
            <a:p>
              <a:pPr algn="l">
                <a:lnSpc>
                  <a:spcPts val="3600"/>
                </a:lnSpc>
              </a:pPr>
              <a:r>
                <a:rPr lang="en-US" sz="3000">
                  <a:solidFill>
                    <a:srgbClr val="000000"/>
                  </a:solidFill>
                  <a:latin typeface="Calibri (MS)"/>
                  <a:ea typeface="Calibri (MS)"/>
                  <a:cs typeface="Calibri (MS)"/>
                  <a:sym typeface="Calibri (MS)"/>
                </a:rPr>
                <a:t>Results and Insights</a:t>
              </a:r>
            </a:p>
          </p:txBody>
        </p:sp>
      </p:grpSp>
      <p:grpSp>
        <p:nvGrpSpPr>
          <p:cNvPr id="29" name="Group 29"/>
          <p:cNvGrpSpPr/>
          <p:nvPr/>
        </p:nvGrpSpPr>
        <p:grpSpPr>
          <a:xfrm>
            <a:off x="2838827" y="6691517"/>
            <a:ext cx="54000" cy="378000"/>
            <a:chOff x="0" y="0"/>
            <a:chExt cx="72000" cy="504000"/>
          </a:xfrm>
        </p:grpSpPr>
        <p:sp>
          <p:nvSpPr>
            <p:cNvPr id="30" name="Freeform 3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31" name="Group 31"/>
          <p:cNvGrpSpPr/>
          <p:nvPr/>
        </p:nvGrpSpPr>
        <p:grpSpPr>
          <a:xfrm>
            <a:off x="3113147" y="7178378"/>
            <a:ext cx="8279100" cy="557752"/>
            <a:chOff x="0" y="0"/>
            <a:chExt cx="11038800" cy="743669"/>
          </a:xfrm>
        </p:grpSpPr>
        <p:sp>
          <p:nvSpPr>
            <p:cNvPr id="32" name="Freeform 32"/>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33" name="TextBox 33"/>
            <p:cNvSpPr txBox="1"/>
            <p:nvPr/>
          </p:nvSpPr>
          <p:spPr>
            <a:xfrm>
              <a:off x="0" y="-19050"/>
              <a:ext cx="11038800" cy="76271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Conclusion</a:t>
              </a:r>
            </a:p>
          </p:txBody>
        </p:sp>
      </p:grpSp>
      <p:grpSp>
        <p:nvGrpSpPr>
          <p:cNvPr id="34" name="Group 34"/>
          <p:cNvGrpSpPr/>
          <p:nvPr/>
        </p:nvGrpSpPr>
        <p:grpSpPr>
          <a:xfrm>
            <a:off x="2838827" y="7283645"/>
            <a:ext cx="54000" cy="378000"/>
            <a:chOff x="0" y="0"/>
            <a:chExt cx="72000" cy="504000"/>
          </a:xfrm>
        </p:grpSpPr>
        <p:sp>
          <p:nvSpPr>
            <p:cNvPr id="35" name="Freeform 3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36" name="Group 36"/>
          <p:cNvGrpSpPr/>
          <p:nvPr/>
        </p:nvGrpSpPr>
        <p:grpSpPr>
          <a:xfrm>
            <a:off x="3113147" y="7880855"/>
            <a:ext cx="8279100" cy="415499"/>
            <a:chOff x="0" y="0"/>
            <a:chExt cx="11038800" cy="553999"/>
          </a:xfrm>
        </p:grpSpPr>
        <p:sp>
          <p:nvSpPr>
            <p:cNvPr id="37" name="Freeform 37"/>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38" name="TextBox 38"/>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Q&amp;A</a:t>
              </a:r>
            </a:p>
          </p:txBody>
        </p:sp>
      </p:grpSp>
      <p:grpSp>
        <p:nvGrpSpPr>
          <p:cNvPr id="39" name="Group 39"/>
          <p:cNvGrpSpPr/>
          <p:nvPr/>
        </p:nvGrpSpPr>
        <p:grpSpPr>
          <a:xfrm>
            <a:off x="2838827" y="7879169"/>
            <a:ext cx="54000" cy="378000"/>
            <a:chOff x="0" y="0"/>
            <a:chExt cx="72000" cy="504001"/>
          </a:xfrm>
        </p:grpSpPr>
        <p:sp>
          <p:nvSpPr>
            <p:cNvPr id="40" name="Freeform 4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41" name="Group 41"/>
          <p:cNvGrpSpPr/>
          <p:nvPr/>
        </p:nvGrpSpPr>
        <p:grpSpPr>
          <a:xfrm>
            <a:off x="3113147" y="5405812"/>
            <a:ext cx="8279100" cy="557752"/>
            <a:chOff x="0" y="0"/>
            <a:chExt cx="11038800" cy="743669"/>
          </a:xfrm>
        </p:grpSpPr>
        <p:sp>
          <p:nvSpPr>
            <p:cNvPr id="42" name="Freeform 42"/>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43" name="TextBox 43"/>
            <p:cNvSpPr txBox="1"/>
            <p:nvPr/>
          </p:nvSpPr>
          <p:spPr>
            <a:xfrm>
              <a:off x="0" y="-19050"/>
              <a:ext cx="11038800" cy="76271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The Solution </a:t>
              </a:r>
            </a:p>
          </p:txBody>
        </p:sp>
      </p:grpSp>
      <p:grpSp>
        <p:nvGrpSpPr>
          <p:cNvPr id="44" name="Group 44"/>
          <p:cNvGrpSpPr/>
          <p:nvPr/>
        </p:nvGrpSpPr>
        <p:grpSpPr>
          <a:xfrm>
            <a:off x="2838827" y="5404125"/>
            <a:ext cx="54000" cy="378000"/>
            <a:chOff x="0" y="0"/>
            <a:chExt cx="72000" cy="504000"/>
          </a:xfrm>
        </p:grpSpPr>
        <p:sp>
          <p:nvSpPr>
            <p:cNvPr id="45" name="Freeform 4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1057441" y="9514007"/>
            <a:ext cx="5334857" cy="319132"/>
          </a:xfrm>
          <a:prstGeom prst="rect">
            <a:avLst/>
          </a:prstGeom>
        </p:spPr>
        <p:txBody>
          <a:bodyPr lIns="0" tIns="0" rIns="0" bIns="0" rtlCol="0" anchor="t">
            <a:spAutoFit/>
          </a:bodyPr>
          <a:lstStyle/>
          <a:p>
            <a:pPr algn="l">
              <a:lnSpc>
                <a:spcPts val="2340"/>
              </a:lnSpc>
            </a:pPr>
            <a:r>
              <a:rPr lang="en-US" sz="1950">
                <a:solidFill>
                  <a:srgbClr val="FFFFFF"/>
                </a:solidFill>
                <a:latin typeface="Arial"/>
                <a:ea typeface="Arial"/>
                <a:cs typeface="Arial"/>
                <a:sym typeface="Arial"/>
              </a:rPr>
              <a:t>Samsung Innovation Campus</a:t>
            </a:r>
          </a:p>
        </p:txBody>
      </p:sp>
      <p:sp>
        <p:nvSpPr>
          <p:cNvPr id="3" name="TextBox 3"/>
          <p:cNvSpPr txBox="1"/>
          <p:nvPr/>
        </p:nvSpPr>
        <p:spPr>
          <a:xfrm>
            <a:off x="3057398" y="1407374"/>
            <a:ext cx="4359712" cy="1143000"/>
          </a:xfrm>
          <a:prstGeom prst="rect">
            <a:avLst/>
          </a:prstGeom>
        </p:spPr>
        <p:txBody>
          <a:bodyPr lIns="0" tIns="0" rIns="0" bIns="0" rtlCol="0" anchor="t">
            <a:spAutoFit/>
          </a:bodyPr>
          <a:lstStyle/>
          <a:p>
            <a:pPr algn="l">
              <a:lnSpc>
                <a:spcPts val="7920"/>
              </a:lnSpc>
            </a:pPr>
            <a:r>
              <a:rPr lang="en-US" sz="6600" b="1">
                <a:solidFill>
                  <a:srgbClr val="FFFFFF"/>
                </a:solidFill>
                <a:latin typeface="Calibri (MS) Bold"/>
                <a:ea typeface="Calibri (MS) Bold"/>
                <a:cs typeface="Calibri (MS) Bold"/>
                <a:sym typeface="Calibri (MS) Bold"/>
              </a:rPr>
              <a:t>Introduction</a:t>
            </a:r>
          </a:p>
        </p:txBody>
      </p:sp>
      <p:sp>
        <p:nvSpPr>
          <p:cNvPr id="4" name="AutoShape 4"/>
          <p:cNvSpPr/>
          <p:nvPr/>
        </p:nvSpPr>
        <p:spPr>
          <a:xfrm>
            <a:off x="3043110" y="3367944"/>
            <a:ext cx="14288" cy="4317721"/>
          </a:xfrm>
          <a:prstGeom prst="line">
            <a:avLst/>
          </a:prstGeom>
          <a:ln w="28575" cap="rnd">
            <a:solidFill>
              <a:srgbClr val="FFFFFF"/>
            </a:solidFill>
            <a:prstDash val="solid"/>
            <a:headEnd type="none" w="sm" len="sm"/>
            <a:tailEnd type="none" w="sm" len="sm"/>
          </a:ln>
        </p:spPr>
      </p:sp>
      <p:sp>
        <p:nvSpPr>
          <p:cNvPr id="5" name="TextBox 5"/>
          <p:cNvSpPr txBox="1"/>
          <p:nvPr/>
        </p:nvSpPr>
        <p:spPr>
          <a:xfrm>
            <a:off x="3362287" y="3720466"/>
            <a:ext cx="13897013" cy="2688285"/>
          </a:xfrm>
          <a:prstGeom prst="rect">
            <a:avLst/>
          </a:prstGeom>
        </p:spPr>
        <p:txBody>
          <a:bodyPr lIns="0" tIns="0" rIns="0" bIns="0" rtlCol="0" anchor="t">
            <a:spAutoFit/>
          </a:bodyPr>
          <a:lstStyle/>
          <a:p>
            <a:pPr algn="l">
              <a:lnSpc>
                <a:spcPts val="5262"/>
              </a:lnSpc>
            </a:pPr>
            <a:r>
              <a:rPr lang="en-US" sz="4400">
                <a:solidFill>
                  <a:srgbClr val="FFFFFF"/>
                </a:solidFill>
                <a:latin typeface="Arial"/>
                <a:ea typeface="Arial"/>
                <a:cs typeface="Arial"/>
                <a:sym typeface="Arial"/>
              </a:rPr>
              <a:t>Industrial plants generate </a:t>
            </a:r>
            <a:r>
              <a:rPr lang="en-US" sz="4400" b="1">
                <a:solidFill>
                  <a:srgbClr val="FFFFFF"/>
                </a:solidFill>
                <a:latin typeface="Arial Bold"/>
                <a:ea typeface="Arial Bold"/>
                <a:cs typeface="Arial Bold"/>
                <a:sym typeface="Arial Bold"/>
              </a:rPr>
              <a:t>nonstop</a:t>
            </a:r>
            <a:r>
              <a:rPr lang="en-US" sz="4400">
                <a:solidFill>
                  <a:srgbClr val="FFFFFF"/>
                </a:solidFill>
                <a:latin typeface="Arial"/>
                <a:ea typeface="Arial"/>
                <a:cs typeface="Arial"/>
                <a:sym typeface="Arial"/>
              </a:rPr>
              <a:t> sensor and equipment data. This project delivers a</a:t>
            </a:r>
            <a:r>
              <a:rPr lang="en-US" sz="4400" b="1">
                <a:solidFill>
                  <a:srgbClr val="FFFFFF"/>
                </a:solidFill>
                <a:latin typeface="Arial Bold"/>
                <a:ea typeface="Arial Bold"/>
                <a:cs typeface="Arial Bold"/>
                <a:sym typeface="Arial Bold"/>
              </a:rPr>
              <a:t> unified data platform</a:t>
            </a:r>
            <a:r>
              <a:rPr lang="en-US" sz="4400">
                <a:solidFill>
                  <a:srgbClr val="FFFFFF"/>
                </a:solidFill>
                <a:latin typeface="Arial"/>
                <a:ea typeface="Arial"/>
                <a:cs typeface="Arial"/>
                <a:sym typeface="Arial"/>
              </a:rPr>
              <a:t> that monitors equipment health, detects risks, and provides real-time and historical insights.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3105807"/>
            <a:chOff x="0" y="0"/>
            <a:chExt cx="24384000" cy="4141076"/>
          </a:xfrm>
        </p:grpSpPr>
        <p:sp>
          <p:nvSpPr>
            <p:cNvPr id="3" name="Freeform 3"/>
            <p:cNvSpPr/>
            <p:nvPr/>
          </p:nvSpPr>
          <p:spPr>
            <a:xfrm>
              <a:off x="0" y="0"/>
              <a:ext cx="24384000" cy="4141089"/>
            </a:xfrm>
            <a:custGeom>
              <a:avLst/>
              <a:gdLst/>
              <a:ahLst/>
              <a:cxnLst/>
              <a:rect l="l" t="t" r="r" b="b"/>
              <a:pathLst>
                <a:path w="24384000" h="4141089">
                  <a:moveTo>
                    <a:pt x="0" y="0"/>
                  </a:moveTo>
                  <a:lnTo>
                    <a:pt x="24384000" y="0"/>
                  </a:lnTo>
                  <a:lnTo>
                    <a:pt x="24384000" y="4141089"/>
                  </a:lnTo>
                  <a:lnTo>
                    <a:pt x="0" y="4141089"/>
                  </a:lnTo>
                  <a:close/>
                </a:path>
              </a:pathLst>
            </a:custGeom>
            <a:solidFill>
              <a:srgbClr val="193EB0"/>
            </a:solidFill>
            <a:ln w="12700">
              <a:solidFill>
                <a:srgbClr val="000000"/>
              </a:solidFill>
            </a:ln>
          </p:spPr>
        </p:sp>
      </p:grpSp>
      <p:sp>
        <p:nvSpPr>
          <p:cNvPr id="4" name="TextBox 4"/>
          <p:cNvSpPr txBox="1"/>
          <p:nvPr/>
        </p:nvSpPr>
        <p:spPr>
          <a:xfrm>
            <a:off x="1057441" y="9514007"/>
            <a:ext cx="5334857" cy="319132"/>
          </a:xfrm>
          <a:prstGeom prst="rect">
            <a:avLst/>
          </a:prstGeom>
        </p:spPr>
        <p:txBody>
          <a:bodyPr lIns="0" tIns="0" rIns="0" bIns="0" rtlCol="0" anchor="t">
            <a:spAutoFit/>
          </a:bodyPr>
          <a:lstStyle/>
          <a:p>
            <a:pPr algn="l">
              <a:lnSpc>
                <a:spcPts val="2340"/>
              </a:lnSpc>
            </a:pPr>
            <a:r>
              <a:rPr lang="en-US" sz="1950">
                <a:solidFill>
                  <a:srgbClr val="7F7F7F"/>
                </a:solidFill>
                <a:latin typeface="Arial"/>
                <a:ea typeface="Arial"/>
                <a:cs typeface="Arial"/>
                <a:sym typeface="Arial"/>
              </a:rPr>
              <a:t>Samsung Innovation Campus</a:t>
            </a:r>
          </a:p>
        </p:txBody>
      </p:sp>
      <p:sp>
        <p:nvSpPr>
          <p:cNvPr id="5" name="TextBox 5"/>
          <p:cNvSpPr txBox="1"/>
          <p:nvPr/>
        </p:nvSpPr>
        <p:spPr>
          <a:xfrm>
            <a:off x="2555082" y="1288667"/>
            <a:ext cx="7433550" cy="874216"/>
          </a:xfrm>
          <a:prstGeom prst="rect">
            <a:avLst/>
          </a:prstGeom>
        </p:spPr>
        <p:txBody>
          <a:bodyPr lIns="0" tIns="0" rIns="0" bIns="0" rtlCol="0" anchor="t">
            <a:spAutoFit/>
          </a:bodyPr>
          <a:lstStyle/>
          <a:p>
            <a:pPr algn="l">
              <a:lnSpc>
                <a:spcPts val="5999"/>
              </a:lnSpc>
            </a:pPr>
            <a:r>
              <a:rPr lang="en-US" sz="4999" b="1">
                <a:solidFill>
                  <a:srgbClr val="FFFFFF"/>
                </a:solidFill>
                <a:latin typeface="Calibri (MS) Bold"/>
                <a:ea typeface="Calibri (MS) Bold"/>
                <a:cs typeface="Calibri (MS) Bold"/>
                <a:sym typeface="Calibri (MS) Bold"/>
              </a:rPr>
              <a:t>Agenda</a:t>
            </a:r>
          </a:p>
        </p:txBody>
      </p:sp>
      <p:grpSp>
        <p:nvGrpSpPr>
          <p:cNvPr id="6" name="Group 6"/>
          <p:cNvGrpSpPr/>
          <p:nvPr/>
        </p:nvGrpSpPr>
        <p:grpSpPr>
          <a:xfrm>
            <a:off x="3113147" y="3722515"/>
            <a:ext cx="8279100" cy="415498"/>
            <a:chOff x="0" y="0"/>
            <a:chExt cx="11038800" cy="553998"/>
          </a:xfrm>
        </p:grpSpPr>
        <p:sp>
          <p:nvSpPr>
            <p:cNvPr id="7" name="Freeform 7"/>
            <p:cNvSpPr/>
            <p:nvPr/>
          </p:nvSpPr>
          <p:spPr>
            <a:xfrm>
              <a:off x="0" y="0"/>
              <a:ext cx="11038800" cy="553998"/>
            </a:xfrm>
            <a:custGeom>
              <a:avLst/>
              <a:gdLst/>
              <a:ahLst/>
              <a:cxnLst/>
              <a:rect l="l" t="t" r="r" b="b"/>
              <a:pathLst>
                <a:path w="11038800" h="553998">
                  <a:moveTo>
                    <a:pt x="0" y="0"/>
                  </a:moveTo>
                  <a:lnTo>
                    <a:pt x="11038800" y="0"/>
                  </a:lnTo>
                  <a:lnTo>
                    <a:pt x="11038800" y="553998"/>
                  </a:lnTo>
                  <a:lnTo>
                    <a:pt x="0" y="553998"/>
                  </a:lnTo>
                  <a:close/>
                </a:path>
              </a:pathLst>
            </a:custGeom>
            <a:solidFill>
              <a:srgbClr val="000000">
                <a:alpha val="0"/>
              </a:srgbClr>
            </a:solidFill>
          </p:spPr>
        </p:sp>
        <p:sp>
          <p:nvSpPr>
            <p:cNvPr id="8" name="TextBox 8"/>
            <p:cNvSpPr txBox="1"/>
            <p:nvPr/>
          </p:nvSpPr>
          <p:spPr>
            <a:xfrm>
              <a:off x="0" y="-19050"/>
              <a:ext cx="11038800" cy="573048"/>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Team</a:t>
              </a:r>
            </a:p>
          </p:txBody>
        </p:sp>
      </p:grpSp>
      <p:grpSp>
        <p:nvGrpSpPr>
          <p:cNvPr id="9" name="Group 9"/>
          <p:cNvGrpSpPr/>
          <p:nvPr/>
        </p:nvGrpSpPr>
        <p:grpSpPr>
          <a:xfrm>
            <a:off x="2838827" y="3720831"/>
            <a:ext cx="54000" cy="378000"/>
            <a:chOff x="0" y="0"/>
            <a:chExt cx="72000" cy="504000"/>
          </a:xfrm>
        </p:grpSpPr>
        <p:sp>
          <p:nvSpPr>
            <p:cNvPr id="10" name="Freeform 1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11" name="Group 11"/>
          <p:cNvGrpSpPr/>
          <p:nvPr/>
        </p:nvGrpSpPr>
        <p:grpSpPr>
          <a:xfrm>
            <a:off x="3113147" y="4306133"/>
            <a:ext cx="8279100" cy="415499"/>
            <a:chOff x="0" y="0"/>
            <a:chExt cx="11038800" cy="553999"/>
          </a:xfrm>
        </p:grpSpPr>
        <p:sp>
          <p:nvSpPr>
            <p:cNvPr id="12" name="Freeform 12"/>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13" name="TextBox 13"/>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Introduction</a:t>
              </a:r>
            </a:p>
          </p:txBody>
        </p:sp>
      </p:grpSp>
      <p:grpSp>
        <p:nvGrpSpPr>
          <p:cNvPr id="14" name="Group 14"/>
          <p:cNvGrpSpPr/>
          <p:nvPr/>
        </p:nvGrpSpPr>
        <p:grpSpPr>
          <a:xfrm>
            <a:off x="2838827" y="4304447"/>
            <a:ext cx="54000" cy="378000"/>
            <a:chOff x="0" y="0"/>
            <a:chExt cx="72000" cy="504001"/>
          </a:xfrm>
        </p:grpSpPr>
        <p:sp>
          <p:nvSpPr>
            <p:cNvPr id="15" name="Freeform 1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16" name="Group 16"/>
          <p:cNvGrpSpPr/>
          <p:nvPr/>
        </p:nvGrpSpPr>
        <p:grpSpPr>
          <a:xfrm>
            <a:off x="3113147" y="4845779"/>
            <a:ext cx="8279100" cy="560927"/>
            <a:chOff x="0" y="0"/>
            <a:chExt cx="11038800" cy="747903"/>
          </a:xfrm>
        </p:grpSpPr>
        <p:sp>
          <p:nvSpPr>
            <p:cNvPr id="17" name="Freeform 17"/>
            <p:cNvSpPr/>
            <p:nvPr/>
          </p:nvSpPr>
          <p:spPr>
            <a:xfrm>
              <a:off x="0" y="0"/>
              <a:ext cx="11038800" cy="747903"/>
            </a:xfrm>
            <a:custGeom>
              <a:avLst/>
              <a:gdLst/>
              <a:ahLst/>
              <a:cxnLst/>
              <a:rect l="l" t="t" r="r" b="b"/>
              <a:pathLst>
                <a:path w="11038800" h="747903">
                  <a:moveTo>
                    <a:pt x="0" y="0"/>
                  </a:moveTo>
                  <a:lnTo>
                    <a:pt x="11038800" y="0"/>
                  </a:lnTo>
                  <a:lnTo>
                    <a:pt x="11038800" y="747903"/>
                  </a:lnTo>
                  <a:lnTo>
                    <a:pt x="0" y="747903"/>
                  </a:lnTo>
                  <a:close/>
                </a:path>
              </a:pathLst>
            </a:custGeom>
            <a:solidFill>
              <a:srgbClr val="000000">
                <a:alpha val="0"/>
              </a:srgbClr>
            </a:solidFill>
          </p:spPr>
        </p:sp>
        <p:sp>
          <p:nvSpPr>
            <p:cNvPr id="18" name="TextBox 18"/>
            <p:cNvSpPr txBox="1"/>
            <p:nvPr/>
          </p:nvSpPr>
          <p:spPr>
            <a:xfrm>
              <a:off x="0" y="-19050"/>
              <a:ext cx="11038800" cy="766953"/>
            </a:xfrm>
            <a:prstGeom prst="rect">
              <a:avLst/>
            </a:prstGeom>
          </p:spPr>
          <p:txBody>
            <a:bodyPr lIns="0" tIns="0" rIns="0" bIns="0" rtlCol="0" anchor="ctr"/>
            <a:lstStyle/>
            <a:p>
              <a:pPr algn="l">
                <a:lnSpc>
                  <a:spcPts val="3240"/>
                </a:lnSpc>
              </a:pPr>
              <a:r>
                <a:rPr lang="en-US" sz="2700" b="1">
                  <a:solidFill>
                    <a:srgbClr val="000000"/>
                  </a:solidFill>
                  <a:latin typeface="Arial Bold"/>
                  <a:ea typeface="Arial Bold"/>
                  <a:cs typeface="Arial Bold"/>
                  <a:sym typeface="Arial Bold"/>
                </a:rPr>
                <a:t>The Business Challenge</a:t>
              </a:r>
            </a:p>
          </p:txBody>
        </p:sp>
      </p:grpSp>
      <p:grpSp>
        <p:nvGrpSpPr>
          <p:cNvPr id="19" name="Group 19"/>
          <p:cNvGrpSpPr/>
          <p:nvPr/>
        </p:nvGrpSpPr>
        <p:grpSpPr>
          <a:xfrm>
            <a:off x="2838827" y="4844093"/>
            <a:ext cx="54000" cy="378000"/>
            <a:chOff x="0" y="0"/>
            <a:chExt cx="72000" cy="504001"/>
          </a:xfrm>
        </p:grpSpPr>
        <p:sp>
          <p:nvSpPr>
            <p:cNvPr id="20" name="Freeform 2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193EB0"/>
            </a:solidFill>
            <a:ln w="12700">
              <a:solidFill>
                <a:srgbClr val="000000"/>
              </a:solidFill>
            </a:ln>
          </p:spPr>
        </p:sp>
      </p:grpSp>
      <p:grpSp>
        <p:nvGrpSpPr>
          <p:cNvPr id="21" name="Group 21"/>
          <p:cNvGrpSpPr/>
          <p:nvPr/>
        </p:nvGrpSpPr>
        <p:grpSpPr>
          <a:xfrm>
            <a:off x="3113147" y="6062531"/>
            <a:ext cx="8279100" cy="415499"/>
            <a:chOff x="0" y="0"/>
            <a:chExt cx="11038800" cy="553999"/>
          </a:xfrm>
        </p:grpSpPr>
        <p:sp>
          <p:nvSpPr>
            <p:cNvPr id="22" name="Freeform 22"/>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23" name="TextBox 23"/>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Methodology</a:t>
              </a:r>
            </a:p>
          </p:txBody>
        </p:sp>
      </p:grpSp>
      <p:grpSp>
        <p:nvGrpSpPr>
          <p:cNvPr id="24" name="Group 24"/>
          <p:cNvGrpSpPr/>
          <p:nvPr/>
        </p:nvGrpSpPr>
        <p:grpSpPr>
          <a:xfrm>
            <a:off x="2838827" y="6060863"/>
            <a:ext cx="54000" cy="378000"/>
            <a:chOff x="0" y="0"/>
            <a:chExt cx="72000" cy="504001"/>
          </a:xfrm>
        </p:grpSpPr>
        <p:sp>
          <p:nvSpPr>
            <p:cNvPr id="25" name="Freeform 2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26" name="Group 26"/>
          <p:cNvGrpSpPr/>
          <p:nvPr/>
        </p:nvGrpSpPr>
        <p:grpSpPr>
          <a:xfrm>
            <a:off x="3113147" y="6573280"/>
            <a:ext cx="8279100" cy="605098"/>
            <a:chOff x="0" y="0"/>
            <a:chExt cx="11038800" cy="806797"/>
          </a:xfrm>
        </p:grpSpPr>
        <p:sp>
          <p:nvSpPr>
            <p:cNvPr id="27" name="Freeform 27"/>
            <p:cNvSpPr/>
            <p:nvPr/>
          </p:nvSpPr>
          <p:spPr>
            <a:xfrm>
              <a:off x="0" y="0"/>
              <a:ext cx="11038800" cy="806797"/>
            </a:xfrm>
            <a:custGeom>
              <a:avLst/>
              <a:gdLst/>
              <a:ahLst/>
              <a:cxnLst/>
              <a:rect l="l" t="t" r="r" b="b"/>
              <a:pathLst>
                <a:path w="11038800" h="806797">
                  <a:moveTo>
                    <a:pt x="0" y="0"/>
                  </a:moveTo>
                  <a:lnTo>
                    <a:pt x="11038800" y="0"/>
                  </a:lnTo>
                  <a:lnTo>
                    <a:pt x="11038800" y="806797"/>
                  </a:lnTo>
                  <a:lnTo>
                    <a:pt x="0" y="806797"/>
                  </a:lnTo>
                  <a:close/>
                </a:path>
              </a:pathLst>
            </a:custGeom>
            <a:solidFill>
              <a:srgbClr val="000000">
                <a:alpha val="0"/>
              </a:srgbClr>
            </a:solidFill>
          </p:spPr>
        </p:sp>
        <p:sp>
          <p:nvSpPr>
            <p:cNvPr id="28" name="TextBox 28"/>
            <p:cNvSpPr txBox="1"/>
            <p:nvPr/>
          </p:nvSpPr>
          <p:spPr>
            <a:xfrm>
              <a:off x="0" y="-66675"/>
              <a:ext cx="11038800" cy="873472"/>
            </a:xfrm>
            <a:prstGeom prst="rect">
              <a:avLst/>
            </a:prstGeom>
          </p:spPr>
          <p:txBody>
            <a:bodyPr lIns="0" tIns="0" rIns="0" bIns="0" rtlCol="0" anchor="ctr"/>
            <a:lstStyle/>
            <a:p>
              <a:pPr algn="l">
                <a:lnSpc>
                  <a:spcPts val="3600"/>
                </a:lnSpc>
              </a:pPr>
              <a:r>
                <a:rPr lang="en-US" sz="3000">
                  <a:solidFill>
                    <a:srgbClr val="000000"/>
                  </a:solidFill>
                  <a:latin typeface="Calibri (MS)"/>
                  <a:ea typeface="Calibri (MS)"/>
                  <a:cs typeface="Calibri (MS)"/>
                  <a:sym typeface="Calibri (MS)"/>
                </a:rPr>
                <a:t>Results and Insights</a:t>
              </a:r>
            </a:p>
          </p:txBody>
        </p:sp>
      </p:grpSp>
      <p:grpSp>
        <p:nvGrpSpPr>
          <p:cNvPr id="29" name="Group 29"/>
          <p:cNvGrpSpPr/>
          <p:nvPr/>
        </p:nvGrpSpPr>
        <p:grpSpPr>
          <a:xfrm>
            <a:off x="2838827" y="6691517"/>
            <a:ext cx="54000" cy="378000"/>
            <a:chOff x="0" y="0"/>
            <a:chExt cx="72000" cy="504000"/>
          </a:xfrm>
        </p:grpSpPr>
        <p:sp>
          <p:nvSpPr>
            <p:cNvPr id="30" name="Freeform 3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31" name="Group 31"/>
          <p:cNvGrpSpPr/>
          <p:nvPr/>
        </p:nvGrpSpPr>
        <p:grpSpPr>
          <a:xfrm>
            <a:off x="3113147" y="7178378"/>
            <a:ext cx="8279100" cy="557752"/>
            <a:chOff x="0" y="0"/>
            <a:chExt cx="11038800" cy="743669"/>
          </a:xfrm>
        </p:grpSpPr>
        <p:sp>
          <p:nvSpPr>
            <p:cNvPr id="32" name="Freeform 32"/>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33" name="TextBox 33"/>
            <p:cNvSpPr txBox="1"/>
            <p:nvPr/>
          </p:nvSpPr>
          <p:spPr>
            <a:xfrm>
              <a:off x="0" y="-19050"/>
              <a:ext cx="11038800" cy="76271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Conclusion</a:t>
              </a:r>
            </a:p>
          </p:txBody>
        </p:sp>
      </p:grpSp>
      <p:grpSp>
        <p:nvGrpSpPr>
          <p:cNvPr id="34" name="Group 34"/>
          <p:cNvGrpSpPr/>
          <p:nvPr/>
        </p:nvGrpSpPr>
        <p:grpSpPr>
          <a:xfrm>
            <a:off x="2838827" y="7283645"/>
            <a:ext cx="54000" cy="378000"/>
            <a:chOff x="0" y="0"/>
            <a:chExt cx="72000" cy="504000"/>
          </a:xfrm>
        </p:grpSpPr>
        <p:sp>
          <p:nvSpPr>
            <p:cNvPr id="35" name="Freeform 3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36" name="Group 36"/>
          <p:cNvGrpSpPr/>
          <p:nvPr/>
        </p:nvGrpSpPr>
        <p:grpSpPr>
          <a:xfrm>
            <a:off x="3113147" y="7880855"/>
            <a:ext cx="8279100" cy="415499"/>
            <a:chOff x="0" y="0"/>
            <a:chExt cx="11038800" cy="553999"/>
          </a:xfrm>
        </p:grpSpPr>
        <p:sp>
          <p:nvSpPr>
            <p:cNvPr id="37" name="Freeform 37"/>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38" name="TextBox 38"/>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Q&amp;A</a:t>
              </a:r>
            </a:p>
          </p:txBody>
        </p:sp>
      </p:grpSp>
      <p:grpSp>
        <p:nvGrpSpPr>
          <p:cNvPr id="39" name="Group 39"/>
          <p:cNvGrpSpPr/>
          <p:nvPr/>
        </p:nvGrpSpPr>
        <p:grpSpPr>
          <a:xfrm>
            <a:off x="2838827" y="7879169"/>
            <a:ext cx="54000" cy="378000"/>
            <a:chOff x="0" y="0"/>
            <a:chExt cx="72000" cy="504001"/>
          </a:xfrm>
        </p:grpSpPr>
        <p:sp>
          <p:nvSpPr>
            <p:cNvPr id="40" name="Freeform 4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41" name="Group 41"/>
          <p:cNvGrpSpPr/>
          <p:nvPr/>
        </p:nvGrpSpPr>
        <p:grpSpPr>
          <a:xfrm>
            <a:off x="3113147" y="5405812"/>
            <a:ext cx="8279100" cy="557752"/>
            <a:chOff x="0" y="0"/>
            <a:chExt cx="11038800" cy="743669"/>
          </a:xfrm>
        </p:grpSpPr>
        <p:sp>
          <p:nvSpPr>
            <p:cNvPr id="42" name="Freeform 42"/>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43" name="TextBox 43"/>
            <p:cNvSpPr txBox="1"/>
            <p:nvPr/>
          </p:nvSpPr>
          <p:spPr>
            <a:xfrm>
              <a:off x="0" y="-19050"/>
              <a:ext cx="11038800" cy="76271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The Solution </a:t>
              </a:r>
            </a:p>
          </p:txBody>
        </p:sp>
      </p:grpSp>
      <p:grpSp>
        <p:nvGrpSpPr>
          <p:cNvPr id="44" name="Group 44"/>
          <p:cNvGrpSpPr/>
          <p:nvPr/>
        </p:nvGrpSpPr>
        <p:grpSpPr>
          <a:xfrm>
            <a:off x="2838827" y="5404125"/>
            <a:ext cx="54000" cy="378000"/>
            <a:chOff x="0" y="0"/>
            <a:chExt cx="72000" cy="504000"/>
          </a:xfrm>
        </p:grpSpPr>
        <p:sp>
          <p:nvSpPr>
            <p:cNvPr id="45" name="Freeform 4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1057441" y="9514007"/>
            <a:ext cx="5334857" cy="319132"/>
          </a:xfrm>
          <a:prstGeom prst="rect">
            <a:avLst/>
          </a:prstGeom>
        </p:spPr>
        <p:txBody>
          <a:bodyPr lIns="0" tIns="0" rIns="0" bIns="0" rtlCol="0" anchor="t">
            <a:spAutoFit/>
          </a:bodyPr>
          <a:lstStyle/>
          <a:p>
            <a:pPr algn="l">
              <a:lnSpc>
                <a:spcPts val="2340"/>
              </a:lnSpc>
            </a:pPr>
            <a:r>
              <a:rPr lang="en-US" sz="1950">
                <a:solidFill>
                  <a:srgbClr val="FFFFFF"/>
                </a:solidFill>
                <a:latin typeface="Arial"/>
                <a:ea typeface="Arial"/>
                <a:cs typeface="Arial"/>
                <a:sym typeface="Arial"/>
              </a:rPr>
              <a:t>Samsung Innovation Campus</a:t>
            </a:r>
          </a:p>
        </p:txBody>
      </p:sp>
      <p:sp>
        <p:nvSpPr>
          <p:cNvPr id="3" name="TextBox 3"/>
          <p:cNvSpPr txBox="1"/>
          <p:nvPr/>
        </p:nvSpPr>
        <p:spPr>
          <a:xfrm>
            <a:off x="2720519" y="1908239"/>
            <a:ext cx="8076367" cy="1143000"/>
          </a:xfrm>
          <a:prstGeom prst="rect">
            <a:avLst/>
          </a:prstGeom>
        </p:spPr>
        <p:txBody>
          <a:bodyPr lIns="0" tIns="0" rIns="0" bIns="0" rtlCol="0" anchor="t">
            <a:spAutoFit/>
          </a:bodyPr>
          <a:lstStyle/>
          <a:p>
            <a:pPr algn="l">
              <a:lnSpc>
                <a:spcPts val="7920"/>
              </a:lnSpc>
            </a:pPr>
            <a:r>
              <a:rPr lang="en-US" sz="6600" b="1">
                <a:solidFill>
                  <a:srgbClr val="FFFFFF"/>
                </a:solidFill>
                <a:latin typeface="Calibri (MS) Bold"/>
                <a:ea typeface="Calibri (MS) Bold"/>
                <a:cs typeface="Calibri (MS) Bold"/>
                <a:sym typeface="Calibri (MS) Bold"/>
              </a:rPr>
              <a:t>The Business Challenge</a:t>
            </a:r>
          </a:p>
        </p:txBody>
      </p:sp>
      <p:sp>
        <p:nvSpPr>
          <p:cNvPr id="4" name="AutoShape 4"/>
          <p:cNvSpPr/>
          <p:nvPr/>
        </p:nvSpPr>
        <p:spPr>
          <a:xfrm>
            <a:off x="2720519" y="3729405"/>
            <a:ext cx="0" cy="4046147"/>
          </a:xfrm>
          <a:prstGeom prst="line">
            <a:avLst/>
          </a:prstGeom>
          <a:ln w="28575" cap="rnd">
            <a:solidFill>
              <a:srgbClr val="FFFFFF"/>
            </a:solidFill>
            <a:prstDash val="solid"/>
            <a:headEnd type="none" w="sm" len="sm"/>
            <a:tailEnd type="none" w="sm" len="sm"/>
          </a:ln>
        </p:spPr>
      </p:sp>
      <p:sp>
        <p:nvSpPr>
          <p:cNvPr id="5" name="TextBox 5"/>
          <p:cNvSpPr txBox="1"/>
          <p:nvPr/>
        </p:nvSpPr>
        <p:spPr>
          <a:xfrm>
            <a:off x="3057398" y="3892131"/>
            <a:ext cx="13142970" cy="3505200"/>
          </a:xfrm>
          <a:prstGeom prst="rect">
            <a:avLst/>
          </a:prstGeom>
        </p:spPr>
        <p:txBody>
          <a:bodyPr lIns="0" tIns="0" rIns="0" bIns="0" rtlCol="0" anchor="t">
            <a:spAutoFit/>
          </a:bodyPr>
          <a:lstStyle/>
          <a:p>
            <a:pPr algn="l">
              <a:lnSpc>
                <a:spcPts val="4500"/>
              </a:lnSpc>
            </a:pPr>
            <a:r>
              <a:rPr lang="en-US" sz="3750">
                <a:solidFill>
                  <a:srgbClr val="FFFFFF"/>
                </a:solidFill>
                <a:latin typeface="Calibri (MS)"/>
                <a:ea typeface="Calibri (MS)"/>
                <a:cs typeface="Calibri (MS)"/>
                <a:sym typeface="Calibri (MS)"/>
              </a:rPr>
              <a:t>Energy and petroleum plants struggle to monitor emissions and equipment conditions </a:t>
            </a:r>
            <a:r>
              <a:rPr lang="en-US" sz="3750" b="1">
                <a:solidFill>
                  <a:srgbClr val="FFFFFF"/>
                </a:solidFill>
                <a:latin typeface="Calibri (MS) Bold"/>
                <a:ea typeface="Calibri (MS) Bold"/>
                <a:cs typeface="Calibri (MS) Bold"/>
                <a:sym typeface="Calibri (MS) Bold"/>
              </a:rPr>
              <a:t>due to the massive volume of disconnected sensor data</a:t>
            </a:r>
            <a:r>
              <a:rPr lang="en-US" sz="3750">
                <a:solidFill>
                  <a:srgbClr val="FFFFFF"/>
                </a:solidFill>
                <a:latin typeface="Calibri (MS)"/>
                <a:ea typeface="Calibri (MS)"/>
                <a:cs typeface="Calibri (MS)"/>
                <a:sym typeface="Calibri (MS)"/>
              </a:rPr>
              <a:t>. Toxic gas leaks pose safety risks, and exceeding legal emission limits can lead to heavy fines. </a:t>
            </a:r>
            <a:r>
              <a:rPr lang="en-US" sz="3750" b="1">
                <a:solidFill>
                  <a:srgbClr val="FFFFFF"/>
                </a:solidFill>
                <a:latin typeface="Calibri (MS) Bold"/>
                <a:ea typeface="Calibri (MS) Bold"/>
                <a:cs typeface="Calibri (MS) Bold"/>
                <a:sym typeface="Calibri (MS) Bold"/>
              </a:rPr>
              <a:t>Traditional monitoring lacks the real-time capability to prevent these incidents before they occur.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1057441" y="9514007"/>
            <a:ext cx="5334857" cy="319132"/>
          </a:xfrm>
          <a:prstGeom prst="rect">
            <a:avLst/>
          </a:prstGeom>
        </p:spPr>
        <p:txBody>
          <a:bodyPr lIns="0" tIns="0" rIns="0" bIns="0" rtlCol="0" anchor="t">
            <a:spAutoFit/>
          </a:bodyPr>
          <a:lstStyle/>
          <a:p>
            <a:pPr algn="l">
              <a:lnSpc>
                <a:spcPts val="2340"/>
              </a:lnSpc>
            </a:pPr>
            <a:r>
              <a:rPr lang="en-US" sz="1950">
                <a:solidFill>
                  <a:srgbClr val="FFFFFF"/>
                </a:solidFill>
                <a:latin typeface="Arial"/>
                <a:ea typeface="Arial"/>
                <a:cs typeface="Arial"/>
                <a:sym typeface="Arial"/>
              </a:rPr>
              <a:t>Samsung Innovation Campus</a:t>
            </a:r>
          </a:p>
        </p:txBody>
      </p:sp>
      <p:sp>
        <p:nvSpPr>
          <p:cNvPr id="3" name="TextBox 3"/>
          <p:cNvSpPr txBox="1"/>
          <p:nvPr/>
        </p:nvSpPr>
        <p:spPr>
          <a:xfrm>
            <a:off x="2720519" y="1959610"/>
            <a:ext cx="4375597" cy="1143000"/>
          </a:xfrm>
          <a:prstGeom prst="rect">
            <a:avLst/>
          </a:prstGeom>
        </p:spPr>
        <p:txBody>
          <a:bodyPr lIns="0" tIns="0" rIns="0" bIns="0" rtlCol="0" anchor="t">
            <a:spAutoFit/>
          </a:bodyPr>
          <a:lstStyle/>
          <a:p>
            <a:pPr algn="l">
              <a:lnSpc>
                <a:spcPts val="7920"/>
              </a:lnSpc>
            </a:pPr>
            <a:r>
              <a:rPr lang="en-US" sz="6600" b="1">
                <a:solidFill>
                  <a:srgbClr val="FFFFFF"/>
                </a:solidFill>
                <a:latin typeface="Calibri (MS) Bold"/>
                <a:ea typeface="Calibri (MS) Bold"/>
                <a:cs typeface="Calibri (MS) Bold"/>
                <a:sym typeface="Calibri (MS) Bold"/>
              </a:rPr>
              <a:t>The Solution</a:t>
            </a:r>
          </a:p>
        </p:txBody>
      </p:sp>
      <p:sp>
        <p:nvSpPr>
          <p:cNvPr id="4" name="AutoShape 4"/>
          <p:cNvSpPr/>
          <p:nvPr/>
        </p:nvSpPr>
        <p:spPr>
          <a:xfrm>
            <a:off x="2720519" y="3729405"/>
            <a:ext cx="0" cy="4027875"/>
          </a:xfrm>
          <a:prstGeom prst="line">
            <a:avLst/>
          </a:prstGeom>
          <a:ln w="28575" cap="rnd">
            <a:solidFill>
              <a:srgbClr val="FFFFFF"/>
            </a:solidFill>
            <a:prstDash val="solid"/>
            <a:headEnd type="none" w="sm" len="sm"/>
            <a:tailEnd type="none" w="sm" len="sm"/>
          </a:ln>
        </p:spPr>
      </p:sp>
      <p:sp>
        <p:nvSpPr>
          <p:cNvPr id="5" name="TextBox 5"/>
          <p:cNvSpPr txBox="1"/>
          <p:nvPr/>
        </p:nvSpPr>
        <p:spPr>
          <a:xfrm>
            <a:off x="3255589" y="4094376"/>
            <a:ext cx="12742310" cy="3324225"/>
          </a:xfrm>
          <a:prstGeom prst="rect">
            <a:avLst/>
          </a:prstGeom>
        </p:spPr>
        <p:txBody>
          <a:bodyPr lIns="0" tIns="0" rIns="0" bIns="0" rtlCol="0" anchor="t">
            <a:spAutoFit/>
          </a:bodyPr>
          <a:lstStyle/>
          <a:p>
            <a:pPr algn="l">
              <a:lnSpc>
                <a:spcPts val="5159"/>
              </a:lnSpc>
            </a:pPr>
            <a:r>
              <a:rPr lang="en-US" sz="4299">
                <a:solidFill>
                  <a:srgbClr val="FFFFFF"/>
                </a:solidFill>
                <a:latin typeface="Calibri (MS)"/>
                <a:ea typeface="Calibri (MS)"/>
                <a:cs typeface="Calibri (MS)"/>
                <a:sym typeface="Calibri (MS)"/>
              </a:rPr>
              <a:t>We developed a scalable, cloud-native</a:t>
            </a:r>
            <a:r>
              <a:rPr lang="en-US" sz="4299" b="1">
                <a:solidFill>
                  <a:srgbClr val="FFFFFF"/>
                </a:solidFill>
                <a:latin typeface="Calibri (MS) Bold"/>
                <a:ea typeface="Calibri (MS) Bold"/>
                <a:cs typeface="Calibri (MS) Bold"/>
                <a:sym typeface="Calibri (MS) Bold"/>
              </a:rPr>
              <a:t> Data Intelligence Platform.</a:t>
            </a:r>
            <a:r>
              <a:rPr lang="en-US" sz="4299">
                <a:solidFill>
                  <a:srgbClr val="FFFFFF"/>
                </a:solidFill>
                <a:latin typeface="Calibri (MS)"/>
                <a:ea typeface="Calibri (MS)"/>
                <a:cs typeface="Calibri (MS)"/>
                <a:sym typeface="Calibri (MS)"/>
              </a:rPr>
              <a:t> The system processes high-velocity IoT streams to provide </a:t>
            </a:r>
            <a:r>
              <a:rPr lang="en-US" sz="4299" b="1">
                <a:solidFill>
                  <a:srgbClr val="FFFFFF"/>
                </a:solidFill>
                <a:latin typeface="Calibri (MS) Bold"/>
                <a:ea typeface="Calibri (MS) Bold"/>
                <a:cs typeface="Calibri (MS) Bold"/>
                <a:sym typeface="Calibri (MS) Bold"/>
              </a:rPr>
              <a:t>real-time safety alerts</a:t>
            </a:r>
            <a:r>
              <a:rPr lang="en-US" sz="4299">
                <a:solidFill>
                  <a:srgbClr val="FFFFFF"/>
                </a:solidFill>
                <a:latin typeface="Calibri (MS)"/>
                <a:ea typeface="Calibri (MS)"/>
                <a:cs typeface="Calibri (MS)"/>
                <a:sym typeface="Calibri (MS)"/>
              </a:rPr>
              <a:t> for hazardous emissions while simultaneously building a </a:t>
            </a:r>
            <a:r>
              <a:rPr lang="en-US" sz="4299" b="1">
                <a:solidFill>
                  <a:srgbClr val="FFFFFF"/>
                </a:solidFill>
                <a:latin typeface="Calibri (MS) Bold"/>
                <a:ea typeface="Calibri (MS) Bold"/>
                <a:cs typeface="Calibri (MS) Bold"/>
                <a:sym typeface="Calibri (MS) Bold"/>
              </a:rPr>
              <a:t>historical Data Lakehouse</a:t>
            </a:r>
            <a:r>
              <a:rPr lang="en-US" sz="4299">
                <a:solidFill>
                  <a:srgbClr val="FFFFFF"/>
                </a:solidFill>
                <a:latin typeface="Calibri (MS)"/>
                <a:ea typeface="Calibri (MS)"/>
                <a:cs typeface="Calibri (MS)"/>
                <a:sym typeface="Calibri (MS)"/>
              </a:rPr>
              <a:t> for long-term trend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3105807"/>
            <a:chOff x="0" y="0"/>
            <a:chExt cx="24384000" cy="4141076"/>
          </a:xfrm>
        </p:grpSpPr>
        <p:sp>
          <p:nvSpPr>
            <p:cNvPr id="3" name="Freeform 3"/>
            <p:cNvSpPr/>
            <p:nvPr/>
          </p:nvSpPr>
          <p:spPr>
            <a:xfrm>
              <a:off x="0" y="0"/>
              <a:ext cx="24384000" cy="4141089"/>
            </a:xfrm>
            <a:custGeom>
              <a:avLst/>
              <a:gdLst/>
              <a:ahLst/>
              <a:cxnLst/>
              <a:rect l="l" t="t" r="r" b="b"/>
              <a:pathLst>
                <a:path w="24384000" h="4141089">
                  <a:moveTo>
                    <a:pt x="0" y="0"/>
                  </a:moveTo>
                  <a:lnTo>
                    <a:pt x="24384000" y="0"/>
                  </a:lnTo>
                  <a:lnTo>
                    <a:pt x="24384000" y="4141089"/>
                  </a:lnTo>
                  <a:lnTo>
                    <a:pt x="0" y="4141089"/>
                  </a:lnTo>
                  <a:close/>
                </a:path>
              </a:pathLst>
            </a:custGeom>
            <a:solidFill>
              <a:srgbClr val="193EB0"/>
            </a:solidFill>
            <a:ln w="12700">
              <a:solidFill>
                <a:srgbClr val="000000"/>
              </a:solidFill>
            </a:ln>
          </p:spPr>
        </p:sp>
      </p:grpSp>
      <p:sp>
        <p:nvSpPr>
          <p:cNvPr id="4" name="TextBox 4"/>
          <p:cNvSpPr txBox="1"/>
          <p:nvPr/>
        </p:nvSpPr>
        <p:spPr>
          <a:xfrm>
            <a:off x="1057441" y="9514007"/>
            <a:ext cx="5334857" cy="319132"/>
          </a:xfrm>
          <a:prstGeom prst="rect">
            <a:avLst/>
          </a:prstGeom>
        </p:spPr>
        <p:txBody>
          <a:bodyPr lIns="0" tIns="0" rIns="0" bIns="0" rtlCol="0" anchor="t">
            <a:spAutoFit/>
          </a:bodyPr>
          <a:lstStyle/>
          <a:p>
            <a:pPr algn="l">
              <a:lnSpc>
                <a:spcPts val="2340"/>
              </a:lnSpc>
            </a:pPr>
            <a:r>
              <a:rPr lang="en-US" sz="1950">
                <a:solidFill>
                  <a:srgbClr val="7F7F7F"/>
                </a:solidFill>
                <a:latin typeface="Arial"/>
                <a:ea typeface="Arial"/>
                <a:cs typeface="Arial"/>
                <a:sym typeface="Arial"/>
              </a:rPr>
              <a:t>Samsung Innovation Campus</a:t>
            </a:r>
          </a:p>
        </p:txBody>
      </p:sp>
      <p:sp>
        <p:nvSpPr>
          <p:cNvPr id="5" name="TextBox 5"/>
          <p:cNvSpPr txBox="1"/>
          <p:nvPr/>
        </p:nvSpPr>
        <p:spPr>
          <a:xfrm>
            <a:off x="2555082" y="1288667"/>
            <a:ext cx="7433550" cy="874216"/>
          </a:xfrm>
          <a:prstGeom prst="rect">
            <a:avLst/>
          </a:prstGeom>
        </p:spPr>
        <p:txBody>
          <a:bodyPr lIns="0" tIns="0" rIns="0" bIns="0" rtlCol="0" anchor="t">
            <a:spAutoFit/>
          </a:bodyPr>
          <a:lstStyle/>
          <a:p>
            <a:pPr algn="l">
              <a:lnSpc>
                <a:spcPts val="5999"/>
              </a:lnSpc>
            </a:pPr>
            <a:r>
              <a:rPr lang="en-US" sz="4999" b="1">
                <a:solidFill>
                  <a:srgbClr val="FFFFFF"/>
                </a:solidFill>
                <a:latin typeface="Calibri (MS) Bold"/>
                <a:ea typeface="Calibri (MS) Bold"/>
                <a:cs typeface="Calibri (MS) Bold"/>
                <a:sym typeface="Calibri (MS) Bold"/>
              </a:rPr>
              <a:t>Agenda</a:t>
            </a:r>
          </a:p>
        </p:txBody>
      </p:sp>
      <p:grpSp>
        <p:nvGrpSpPr>
          <p:cNvPr id="6" name="Group 6"/>
          <p:cNvGrpSpPr/>
          <p:nvPr/>
        </p:nvGrpSpPr>
        <p:grpSpPr>
          <a:xfrm>
            <a:off x="3113147" y="3722515"/>
            <a:ext cx="8279100" cy="415498"/>
            <a:chOff x="0" y="0"/>
            <a:chExt cx="11038800" cy="553998"/>
          </a:xfrm>
        </p:grpSpPr>
        <p:sp>
          <p:nvSpPr>
            <p:cNvPr id="7" name="Freeform 7"/>
            <p:cNvSpPr/>
            <p:nvPr/>
          </p:nvSpPr>
          <p:spPr>
            <a:xfrm>
              <a:off x="0" y="0"/>
              <a:ext cx="11038800" cy="553998"/>
            </a:xfrm>
            <a:custGeom>
              <a:avLst/>
              <a:gdLst/>
              <a:ahLst/>
              <a:cxnLst/>
              <a:rect l="l" t="t" r="r" b="b"/>
              <a:pathLst>
                <a:path w="11038800" h="553998">
                  <a:moveTo>
                    <a:pt x="0" y="0"/>
                  </a:moveTo>
                  <a:lnTo>
                    <a:pt x="11038800" y="0"/>
                  </a:lnTo>
                  <a:lnTo>
                    <a:pt x="11038800" y="553998"/>
                  </a:lnTo>
                  <a:lnTo>
                    <a:pt x="0" y="553998"/>
                  </a:lnTo>
                  <a:close/>
                </a:path>
              </a:pathLst>
            </a:custGeom>
            <a:solidFill>
              <a:srgbClr val="000000">
                <a:alpha val="0"/>
              </a:srgbClr>
            </a:solidFill>
          </p:spPr>
        </p:sp>
        <p:sp>
          <p:nvSpPr>
            <p:cNvPr id="8" name="TextBox 8"/>
            <p:cNvSpPr txBox="1"/>
            <p:nvPr/>
          </p:nvSpPr>
          <p:spPr>
            <a:xfrm>
              <a:off x="0" y="-19050"/>
              <a:ext cx="11038800" cy="573048"/>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Team</a:t>
              </a:r>
            </a:p>
          </p:txBody>
        </p:sp>
      </p:grpSp>
      <p:grpSp>
        <p:nvGrpSpPr>
          <p:cNvPr id="9" name="Group 9"/>
          <p:cNvGrpSpPr/>
          <p:nvPr/>
        </p:nvGrpSpPr>
        <p:grpSpPr>
          <a:xfrm>
            <a:off x="2838827" y="3720831"/>
            <a:ext cx="54000" cy="378000"/>
            <a:chOff x="0" y="0"/>
            <a:chExt cx="72000" cy="504000"/>
          </a:xfrm>
        </p:grpSpPr>
        <p:sp>
          <p:nvSpPr>
            <p:cNvPr id="10" name="Freeform 1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11" name="Group 11"/>
          <p:cNvGrpSpPr/>
          <p:nvPr/>
        </p:nvGrpSpPr>
        <p:grpSpPr>
          <a:xfrm>
            <a:off x="3113147" y="4306133"/>
            <a:ext cx="8279100" cy="415499"/>
            <a:chOff x="0" y="0"/>
            <a:chExt cx="11038800" cy="553999"/>
          </a:xfrm>
        </p:grpSpPr>
        <p:sp>
          <p:nvSpPr>
            <p:cNvPr id="12" name="Freeform 12"/>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13" name="TextBox 13"/>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Introduction</a:t>
              </a:r>
            </a:p>
          </p:txBody>
        </p:sp>
      </p:grpSp>
      <p:grpSp>
        <p:nvGrpSpPr>
          <p:cNvPr id="14" name="Group 14"/>
          <p:cNvGrpSpPr/>
          <p:nvPr/>
        </p:nvGrpSpPr>
        <p:grpSpPr>
          <a:xfrm>
            <a:off x="2838827" y="4304447"/>
            <a:ext cx="54000" cy="378000"/>
            <a:chOff x="0" y="0"/>
            <a:chExt cx="72000" cy="504001"/>
          </a:xfrm>
        </p:grpSpPr>
        <p:sp>
          <p:nvSpPr>
            <p:cNvPr id="15" name="Freeform 1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16" name="Group 16"/>
          <p:cNvGrpSpPr/>
          <p:nvPr/>
        </p:nvGrpSpPr>
        <p:grpSpPr>
          <a:xfrm>
            <a:off x="3113147" y="4784846"/>
            <a:ext cx="8279100" cy="557752"/>
            <a:chOff x="0" y="0"/>
            <a:chExt cx="11038800" cy="743669"/>
          </a:xfrm>
        </p:grpSpPr>
        <p:sp>
          <p:nvSpPr>
            <p:cNvPr id="17" name="Freeform 17"/>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18" name="TextBox 18"/>
            <p:cNvSpPr txBox="1"/>
            <p:nvPr/>
          </p:nvSpPr>
          <p:spPr>
            <a:xfrm>
              <a:off x="0" y="-19050"/>
              <a:ext cx="11038800" cy="76271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The Business Challenge</a:t>
              </a:r>
            </a:p>
          </p:txBody>
        </p:sp>
      </p:grpSp>
      <p:grpSp>
        <p:nvGrpSpPr>
          <p:cNvPr id="19" name="Group 19"/>
          <p:cNvGrpSpPr/>
          <p:nvPr/>
        </p:nvGrpSpPr>
        <p:grpSpPr>
          <a:xfrm>
            <a:off x="2838827" y="4844093"/>
            <a:ext cx="54000" cy="378000"/>
            <a:chOff x="0" y="0"/>
            <a:chExt cx="72000" cy="504001"/>
          </a:xfrm>
        </p:grpSpPr>
        <p:sp>
          <p:nvSpPr>
            <p:cNvPr id="20" name="Freeform 2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21" name="Group 21"/>
          <p:cNvGrpSpPr/>
          <p:nvPr/>
        </p:nvGrpSpPr>
        <p:grpSpPr>
          <a:xfrm>
            <a:off x="3113147" y="5963565"/>
            <a:ext cx="8279100" cy="557752"/>
            <a:chOff x="0" y="0"/>
            <a:chExt cx="11038800" cy="743669"/>
          </a:xfrm>
        </p:grpSpPr>
        <p:sp>
          <p:nvSpPr>
            <p:cNvPr id="22" name="Freeform 22"/>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23" name="TextBox 23"/>
            <p:cNvSpPr txBox="1"/>
            <p:nvPr/>
          </p:nvSpPr>
          <p:spPr>
            <a:xfrm>
              <a:off x="0" y="-19050"/>
              <a:ext cx="11038800" cy="762719"/>
            </a:xfrm>
            <a:prstGeom prst="rect">
              <a:avLst/>
            </a:prstGeom>
          </p:spPr>
          <p:txBody>
            <a:bodyPr lIns="0" tIns="0" rIns="0" bIns="0" rtlCol="0" anchor="ctr"/>
            <a:lstStyle/>
            <a:p>
              <a:pPr algn="l">
                <a:lnSpc>
                  <a:spcPts val="3240"/>
                </a:lnSpc>
              </a:pPr>
              <a:r>
                <a:rPr lang="en-US" sz="2700" b="1">
                  <a:solidFill>
                    <a:srgbClr val="000000"/>
                  </a:solidFill>
                  <a:latin typeface="Arial Bold"/>
                  <a:ea typeface="Arial Bold"/>
                  <a:cs typeface="Arial Bold"/>
                  <a:sym typeface="Arial Bold"/>
                </a:rPr>
                <a:t>Methodology</a:t>
              </a:r>
            </a:p>
          </p:txBody>
        </p:sp>
      </p:grpSp>
      <p:grpSp>
        <p:nvGrpSpPr>
          <p:cNvPr id="24" name="Group 24"/>
          <p:cNvGrpSpPr/>
          <p:nvPr/>
        </p:nvGrpSpPr>
        <p:grpSpPr>
          <a:xfrm>
            <a:off x="2838827" y="6060863"/>
            <a:ext cx="54000" cy="378000"/>
            <a:chOff x="0" y="0"/>
            <a:chExt cx="72000" cy="504001"/>
          </a:xfrm>
        </p:grpSpPr>
        <p:sp>
          <p:nvSpPr>
            <p:cNvPr id="25" name="Freeform 2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193EB0"/>
            </a:solidFill>
            <a:ln w="12700">
              <a:solidFill>
                <a:srgbClr val="000000"/>
              </a:solidFill>
            </a:ln>
          </p:spPr>
        </p:sp>
      </p:grpSp>
      <p:grpSp>
        <p:nvGrpSpPr>
          <p:cNvPr id="26" name="Group 26"/>
          <p:cNvGrpSpPr/>
          <p:nvPr/>
        </p:nvGrpSpPr>
        <p:grpSpPr>
          <a:xfrm>
            <a:off x="3113147" y="6573280"/>
            <a:ext cx="8279100" cy="605098"/>
            <a:chOff x="0" y="0"/>
            <a:chExt cx="11038800" cy="806797"/>
          </a:xfrm>
        </p:grpSpPr>
        <p:sp>
          <p:nvSpPr>
            <p:cNvPr id="27" name="Freeform 27"/>
            <p:cNvSpPr/>
            <p:nvPr/>
          </p:nvSpPr>
          <p:spPr>
            <a:xfrm>
              <a:off x="0" y="0"/>
              <a:ext cx="11038800" cy="806797"/>
            </a:xfrm>
            <a:custGeom>
              <a:avLst/>
              <a:gdLst/>
              <a:ahLst/>
              <a:cxnLst/>
              <a:rect l="l" t="t" r="r" b="b"/>
              <a:pathLst>
                <a:path w="11038800" h="806797">
                  <a:moveTo>
                    <a:pt x="0" y="0"/>
                  </a:moveTo>
                  <a:lnTo>
                    <a:pt x="11038800" y="0"/>
                  </a:lnTo>
                  <a:lnTo>
                    <a:pt x="11038800" y="806797"/>
                  </a:lnTo>
                  <a:lnTo>
                    <a:pt x="0" y="806797"/>
                  </a:lnTo>
                  <a:close/>
                </a:path>
              </a:pathLst>
            </a:custGeom>
            <a:solidFill>
              <a:srgbClr val="000000">
                <a:alpha val="0"/>
              </a:srgbClr>
            </a:solidFill>
          </p:spPr>
        </p:sp>
        <p:sp>
          <p:nvSpPr>
            <p:cNvPr id="28" name="TextBox 28"/>
            <p:cNvSpPr txBox="1"/>
            <p:nvPr/>
          </p:nvSpPr>
          <p:spPr>
            <a:xfrm>
              <a:off x="0" y="-66675"/>
              <a:ext cx="11038800" cy="873472"/>
            </a:xfrm>
            <a:prstGeom prst="rect">
              <a:avLst/>
            </a:prstGeom>
          </p:spPr>
          <p:txBody>
            <a:bodyPr lIns="0" tIns="0" rIns="0" bIns="0" rtlCol="0" anchor="ctr"/>
            <a:lstStyle/>
            <a:p>
              <a:pPr algn="l">
                <a:lnSpc>
                  <a:spcPts val="3600"/>
                </a:lnSpc>
              </a:pPr>
              <a:r>
                <a:rPr lang="en-US" sz="3000">
                  <a:solidFill>
                    <a:srgbClr val="000000"/>
                  </a:solidFill>
                  <a:latin typeface="Calibri (MS)"/>
                  <a:ea typeface="Calibri (MS)"/>
                  <a:cs typeface="Calibri (MS)"/>
                  <a:sym typeface="Calibri (MS)"/>
                </a:rPr>
                <a:t>Results and Insights</a:t>
              </a:r>
            </a:p>
          </p:txBody>
        </p:sp>
      </p:grpSp>
      <p:grpSp>
        <p:nvGrpSpPr>
          <p:cNvPr id="29" name="Group 29"/>
          <p:cNvGrpSpPr/>
          <p:nvPr/>
        </p:nvGrpSpPr>
        <p:grpSpPr>
          <a:xfrm>
            <a:off x="2838827" y="6691517"/>
            <a:ext cx="54000" cy="378000"/>
            <a:chOff x="0" y="0"/>
            <a:chExt cx="72000" cy="504000"/>
          </a:xfrm>
        </p:grpSpPr>
        <p:sp>
          <p:nvSpPr>
            <p:cNvPr id="30" name="Freeform 3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31" name="Group 31"/>
          <p:cNvGrpSpPr/>
          <p:nvPr/>
        </p:nvGrpSpPr>
        <p:grpSpPr>
          <a:xfrm>
            <a:off x="3113147" y="7178378"/>
            <a:ext cx="8279100" cy="557752"/>
            <a:chOff x="0" y="0"/>
            <a:chExt cx="11038800" cy="743669"/>
          </a:xfrm>
        </p:grpSpPr>
        <p:sp>
          <p:nvSpPr>
            <p:cNvPr id="32" name="Freeform 32"/>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33" name="TextBox 33"/>
            <p:cNvSpPr txBox="1"/>
            <p:nvPr/>
          </p:nvSpPr>
          <p:spPr>
            <a:xfrm>
              <a:off x="0" y="-19050"/>
              <a:ext cx="11038800" cy="76271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Conclusion</a:t>
              </a:r>
            </a:p>
          </p:txBody>
        </p:sp>
      </p:grpSp>
      <p:grpSp>
        <p:nvGrpSpPr>
          <p:cNvPr id="34" name="Group 34"/>
          <p:cNvGrpSpPr/>
          <p:nvPr/>
        </p:nvGrpSpPr>
        <p:grpSpPr>
          <a:xfrm>
            <a:off x="2838827" y="7283645"/>
            <a:ext cx="54000" cy="378000"/>
            <a:chOff x="0" y="0"/>
            <a:chExt cx="72000" cy="504000"/>
          </a:xfrm>
        </p:grpSpPr>
        <p:sp>
          <p:nvSpPr>
            <p:cNvPr id="35" name="Freeform 3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36" name="Group 36"/>
          <p:cNvGrpSpPr/>
          <p:nvPr/>
        </p:nvGrpSpPr>
        <p:grpSpPr>
          <a:xfrm>
            <a:off x="3113147" y="7880855"/>
            <a:ext cx="8279100" cy="415499"/>
            <a:chOff x="0" y="0"/>
            <a:chExt cx="11038800" cy="553999"/>
          </a:xfrm>
        </p:grpSpPr>
        <p:sp>
          <p:nvSpPr>
            <p:cNvPr id="37" name="Freeform 37"/>
            <p:cNvSpPr/>
            <p:nvPr/>
          </p:nvSpPr>
          <p:spPr>
            <a:xfrm>
              <a:off x="0" y="0"/>
              <a:ext cx="11038800" cy="553999"/>
            </a:xfrm>
            <a:custGeom>
              <a:avLst/>
              <a:gdLst/>
              <a:ahLst/>
              <a:cxnLst/>
              <a:rect l="l" t="t" r="r" b="b"/>
              <a:pathLst>
                <a:path w="11038800" h="553999">
                  <a:moveTo>
                    <a:pt x="0" y="0"/>
                  </a:moveTo>
                  <a:lnTo>
                    <a:pt x="11038800" y="0"/>
                  </a:lnTo>
                  <a:lnTo>
                    <a:pt x="11038800" y="553999"/>
                  </a:lnTo>
                  <a:lnTo>
                    <a:pt x="0" y="553999"/>
                  </a:lnTo>
                  <a:close/>
                </a:path>
              </a:pathLst>
            </a:custGeom>
            <a:solidFill>
              <a:srgbClr val="000000">
                <a:alpha val="0"/>
              </a:srgbClr>
            </a:solidFill>
          </p:spPr>
        </p:sp>
        <p:sp>
          <p:nvSpPr>
            <p:cNvPr id="38" name="TextBox 38"/>
            <p:cNvSpPr txBox="1"/>
            <p:nvPr/>
          </p:nvSpPr>
          <p:spPr>
            <a:xfrm>
              <a:off x="0" y="-19050"/>
              <a:ext cx="11038800" cy="57304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Q&amp;A</a:t>
              </a:r>
            </a:p>
          </p:txBody>
        </p:sp>
      </p:grpSp>
      <p:grpSp>
        <p:nvGrpSpPr>
          <p:cNvPr id="39" name="Group 39"/>
          <p:cNvGrpSpPr/>
          <p:nvPr/>
        </p:nvGrpSpPr>
        <p:grpSpPr>
          <a:xfrm>
            <a:off x="2838827" y="7879169"/>
            <a:ext cx="54000" cy="378000"/>
            <a:chOff x="0" y="0"/>
            <a:chExt cx="72000" cy="504001"/>
          </a:xfrm>
        </p:grpSpPr>
        <p:sp>
          <p:nvSpPr>
            <p:cNvPr id="40" name="Freeform 40"/>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grpSp>
        <p:nvGrpSpPr>
          <p:cNvPr id="41" name="Group 41"/>
          <p:cNvGrpSpPr/>
          <p:nvPr/>
        </p:nvGrpSpPr>
        <p:grpSpPr>
          <a:xfrm>
            <a:off x="3113147" y="5314249"/>
            <a:ext cx="8279100" cy="557752"/>
            <a:chOff x="0" y="0"/>
            <a:chExt cx="11038800" cy="743669"/>
          </a:xfrm>
        </p:grpSpPr>
        <p:sp>
          <p:nvSpPr>
            <p:cNvPr id="42" name="Freeform 42"/>
            <p:cNvSpPr/>
            <p:nvPr/>
          </p:nvSpPr>
          <p:spPr>
            <a:xfrm>
              <a:off x="0" y="0"/>
              <a:ext cx="11038800" cy="743669"/>
            </a:xfrm>
            <a:custGeom>
              <a:avLst/>
              <a:gdLst/>
              <a:ahLst/>
              <a:cxnLst/>
              <a:rect l="l" t="t" r="r" b="b"/>
              <a:pathLst>
                <a:path w="11038800" h="743669">
                  <a:moveTo>
                    <a:pt x="0" y="0"/>
                  </a:moveTo>
                  <a:lnTo>
                    <a:pt x="11038800" y="0"/>
                  </a:lnTo>
                  <a:lnTo>
                    <a:pt x="11038800" y="743669"/>
                  </a:lnTo>
                  <a:lnTo>
                    <a:pt x="0" y="743669"/>
                  </a:lnTo>
                  <a:close/>
                </a:path>
              </a:pathLst>
            </a:custGeom>
            <a:solidFill>
              <a:srgbClr val="000000">
                <a:alpha val="0"/>
              </a:srgbClr>
            </a:solidFill>
          </p:spPr>
        </p:sp>
        <p:sp>
          <p:nvSpPr>
            <p:cNvPr id="43" name="TextBox 43"/>
            <p:cNvSpPr txBox="1"/>
            <p:nvPr/>
          </p:nvSpPr>
          <p:spPr>
            <a:xfrm>
              <a:off x="0" y="-19050"/>
              <a:ext cx="11038800" cy="762719"/>
            </a:xfrm>
            <a:prstGeom prst="rect">
              <a:avLst/>
            </a:prstGeom>
          </p:spPr>
          <p:txBody>
            <a:bodyPr lIns="0" tIns="0" rIns="0" bIns="0" rtlCol="0" anchor="ctr"/>
            <a:lstStyle/>
            <a:p>
              <a:pPr algn="l">
                <a:lnSpc>
                  <a:spcPts val="3240"/>
                </a:lnSpc>
              </a:pPr>
              <a:r>
                <a:rPr lang="en-US" sz="2700">
                  <a:solidFill>
                    <a:srgbClr val="000000"/>
                  </a:solidFill>
                  <a:latin typeface="Arial"/>
                  <a:ea typeface="Arial"/>
                  <a:cs typeface="Arial"/>
                  <a:sym typeface="Arial"/>
                </a:rPr>
                <a:t>The Solution </a:t>
              </a:r>
            </a:p>
          </p:txBody>
        </p:sp>
      </p:grpSp>
      <p:grpSp>
        <p:nvGrpSpPr>
          <p:cNvPr id="44" name="Group 44"/>
          <p:cNvGrpSpPr/>
          <p:nvPr/>
        </p:nvGrpSpPr>
        <p:grpSpPr>
          <a:xfrm>
            <a:off x="2838827" y="5404125"/>
            <a:ext cx="54000" cy="378000"/>
            <a:chOff x="0" y="0"/>
            <a:chExt cx="72000" cy="504000"/>
          </a:xfrm>
        </p:grpSpPr>
        <p:sp>
          <p:nvSpPr>
            <p:cNvPr id="45" name="Freeform 45"/>
            <p:cNvSpPr/>
            <p:nvPr/>
          </p:nvSpPr>
          <p:spPr>
            <a:xfrm>
              <a:off x="0" y="0"/>
              <a:ext cx="72009" cy="504063"/>
            </a:xfrm>
            <a:custGeom>
              <a:avLst/>
              <a:gdLst/>
              <a:ahLst/>
              <a:cxnLst/>
              <a:rect l="l" t="t" r="r" b="b"/>
              <a:pathLst>
                <a:path w="72009" h="504063">
                  <a:moveTo>
                    <a:pt x="0" y="0"/>
                  </a:moveTo>
                  <a:lnTo>
                    <a:pt x="72009" y="0"/>
                  </a:lnTo>
                  <a:lnTo>
                    <a:pt x="72009" y="504063"/>
                  </a:lnTo>
                  <a:lnTo>
                    <a:pt x="0" y="504063"/>
                  </a:lnTo>
                  <a:close/>
                </a:path>
              </a:pathLst>
            </a:custGeom>
            <a:solidFill>
              <a:srgbClr val="A6A6A6"/>
            </a:solidFill>
            <a:ln w="12700">
              <a:solidFill>
                <a:srgbClr val="000000"/>
              </a:solidFill>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1544</Words>
  <Application>Microsoft Office PowerPoint</Application>
  <PresentationFormat>Custom</PresentationFormat>
  <Paragraphs>209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 Bold</vt:lpstr>
      <vt:lpstr>Calibri (MS)</vt:lpstr>
      <vt:lpstr>Calibri (MS)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SIC Grad</dc:title>
  <cp:lastModifiedBy>saeed 3laa</cp:lastModifiedBy>
  <cp:revision>2</cp:revision>
  <dcterms:created xsi:type="dcterms:W3CDTF">2006-08-16T00:00:00Z</dcterms:created>
  <dcterms:modified xsi:type="dcterms:W3CDTF">2025-12-04T18:31:40Z</dcterms:modified>
  <dc:identifier>DAGyrm5onQ8</dc:identifier>
</cp:coreProperties>
</file>